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91" r:id="rId3"/>
    <p:sldId id="300" r:id="rId4"/>
    <p:sldId id="301" r:id="rId5"/>
    <p:sldId id="323" r:id="rId6"/>
    <p:sldId id="324" r:id="rId7"/>
    <p:sldId id="325" r:id="rId8"/>
    <p:sldId id="326" r:id="rId9"/>
    <p:sldId id="327" r:id="rId10"/>
    <p:sldId id="359" r:id="rId11"/>
    <p:sldId id="332" r:id="rId12"/>
    <p:sldId id="360" r:id="rId13"/>
    <p:sldId id="328" r:id="rId14"/>
    <p:sldId id="329" r:id="rId15"/>
    <p:sldId id="330" r:id="rId16"/>
    <p:sldId id="331" r:id="rId17"/>
    <p:sldId id="333" r:id="rId18"/>
    <p:sldId id="358" r:id="rId19"/>
    <p:sldId id="334" r:id="rId20"/>
    <p:sldId id="335" r:id="rId21"/>
    <p:sldId id="336"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8" r:id="rId38"/>
    <p:sldId id="317" r:id="rId39"/>
    <p:sldId id="319" r:id="rId40"/>
    <p:sldId id="320" r:id="rId41"/>
    <p:sldId id="348" r:id="rId42"/>
    <p:sldId id="321" r:id="rId43"/>
    <p:sldId id="322" r:id="rId44"/>
    <p:sldId id="337" r:id="rId45"/>
    <p:sldId id="338" r:id="rId46"/>
    <p:sldId id="339" r:id="rId47"/>
    <p:sldId id="340" r:id="rId48"/>
    <p:sldId id="341" r:id="rId49"/>
    <p:sldId id="342" r:id="rId50"/>
    <p:sldId id="343" r:id="rId51"/>
    <p:sldId id="344" r:id="rId52"/>
    <p:sldId id="345" r:id="rId53"/>
    <p:sldId id="346" r:id="rId54"/>
    <p:sldId id="347" r:id="rId55"/>
    <p:sldId id="349" r:id="rId56"/>
    <p:sldId id="350" r:id="rId57"/>
    <p:sldId id="351" r:id="rId58"/>
    <p:sldId id="354" r:id="rId59"/>
    <p:sldId id="352" r:id="rId60"/>
    <p:sldId id="353" r:id="rId61"/>
    <p:sldId id="356" r:id="rId62"/>
    <p:sldId id="355" r:id="rId63"/>
    <p:sldId id="35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70"/>
    <p:restoredTop sz="94625"/>
  </p:normalViewPr>
  <p:slideViewPr>
    <p:cSldViewPr snapToGrid="0" snapToObjects="1">
      <p:cViewPr varScale="1">
        <p:scale>
          <a:sx n="85" d="100"/>
          <a:sy n="85" d="100"/>
        </p:scale>
        <p:origin x="176"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76F745-46F0-254C-862A-65D38944EC5E}"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73566-276D-324B-B748-BB5B81DD407E}" type="slidenum">
              <a:rPr lang="en-US" smtClean="0"/>
              <a:t>‹#›</a:t>
            </a:fld>
            <a:endParaRPr lang="en-US"/>
          </a:p>
        </p:txBody>
      </p:sp>
    </p:spTree>
    <p:extLst>
      <p:ext uri="{BB962C8B-B14F-4D97-AF65-F5344CB8AC3E}">
        <p14:creationId xmlns:p14="http://schemas.microsoft.com/office/powerpoint/2010/main" val="15836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a:t>
            </a:fld>
            <a:endParaRPr lang="en-US"/>
          </a:p>
        </p:txBody>
      </p:sp>
    </p:spTree>
    <p:extLst>
      <p:ext uri="{BB962C8B-B14F-4D97-AF65-F5344CB8AC3E}">
        <p14:creationId xmlns:p14="http://schemas.microsoft.com/office/powerpoint/2010/main" val="142801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5</a:t>
            </a:fld>
            <a:endParaRPr lang="en-US"/>
          </a:p>
        </p:txBody>
      </p:sp>
    </p:spTree>
    <p:extLst>
      <p:ext uri="{BB962C8B-B14F-4D97-AF65-F5344CB8AC3E}">
        <p14:creationId xmlns:p14="http://schemas.microsoft.com/office/powerpoint/2010/main" val="585606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22</a:t>
            </a:fld>
            <a:endParaRPr lang="en-US"/>
          </a:p>
        </p:txBody>
      </p:sp>
    </p:spTree>
    <p:extLst>
      <p:ext uri="{BB962C8B-B14F-4D97-AF65-F5344CB8AC3E}">
        <p14:creationId xmlns:p14="http://schemas.microsoft.com/office/powerpoint/2010/main" val="75442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44</a:t>
            </a:fld>
            <a:endParaRPr lang="en-US"/>
          </a:p>
        </p:txBody>
      </p:sp>
    </p:spTree>
    <p:extLst>
      <p:ext uri="{BB962C8B-B14F-4D97-AF65-F5344CB8AC3E}">
        <p14:creationId xmlns:p14="http://schemas.microsoft.com/office/powerpoint/2010/main" val="403436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773566-276D-324B-B748-BB5B81DD407E}" type="slidenum">
              <a:rPr lang="en-US" smtClean="0"/>
              <a:t>55</a:t>
            </a:fld>
            <a:endParaRPr lang="en-US"/>
          </a:p>
        </p:txBody>
      </p:sp>
    </p:spTree>
    <p:extLst>
      <p:ext uri="{BB962C8B-B14F-4D97-AF65-F5344CB8AC3E}">
        <p14:creationId xmlns:p14="http://schemas.microsoft.com/office/powerpoint/2010/main" val="1729334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sandipc@cse.iitkgp.ac.in"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9144"/>
            <a:ext cx="12192000" cy="12286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5900" y="4559653"/>
            <a:ext cx="974535" cy="1090627"/>
          </a:xfrm>
          <a:prstGeom prst="rect">
            <a:avLst/>
          </a:prstGeom>
        </p:spPr>
      </p:pic>
      <p:sp>
        <p:nvSpPr>
          <p:cNvPr id="9" name="TextBox 8"/>
          <p:cNvSpPr txBox="1"/>
          <p:nvPr userDrawn="1"/>
        </p:nvSpPr>
        <p:spPr>
          <a:xfrm>
            <a:off x="80410" y="5836765"/>
            <a:ext cx="3931334" cy="646331"/>
          </a:xfrm>
          <a:prstGeom prst="rect">
            <a:avLst/>
          </a:prstGeom>
          <a:noFill/>
        </p:spPr>
        <p:txBody>
          <a:bodyPr wrap="square" rtlCol="0">
            <a:spAutoFit/>
          </a:bodyPr>
          <a:lstStyle/>
          <a:p>
            <a:r>
              <a:rPr lang="en-US" b="1" dirty="0">
                <a:latin typeface="Arial Narrow" panose="020B0606020202030204" pitchFamily="34" charset="0"/>
              </a:rPr>
              <a:t>INDIAN INSTITUTE OF TECHNOLOGY </a:t>
            </a:r>
          </a:p>
          <a:p>
            <a:r>
              <a:rPr lang="en-US" b="1" dirty="0">
                <a:latin typeface="Arial Narrow" panose="020B0606020202030204" pitchFamily="34" charset="0"/>
              </a:rPr>
              <a:t>KHARAGPUR</a:t>
            </a:r>
          </a:p>
        </p:txBody>
      </p:sp>
      <p:sp>
        <p:nvSpPr>
          <p:cNvPr id="10" name="Rectangle 9"/>
          <p:cNvSpPr/>
          <p:nvPr userDrawn="1"/>
        </p:nvSpPr>
        <p:spPr>
          <a:xfrm>
            <a:off x="4137152" y="1282388"/>
            <a:ext cx="78009" cy="5435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80410" y="3646351"/>
            <a:ext cx="4056742" cy="707886"/>
          </a:xfrm>
          <a:prstGeom prst="rect">
            <a:avLst/>
          </a:prstGeom>
          <a:noFill/>
        </p:spPr>
        <p:txBody>
          <a:bodyPr wrap="square" rtlCol="0">
            <a:spAutoFit/>
          </a:bodyPr>
          <a:lstStyle/>
          <a:p>
            <a:r>
              <a:rPr lang="en-IN" sz="2000" b="1">
                <a:solidFill>
                  <a:srgbClr val="FF0000"/>
                </a:solidFill>
              </a:rPr>
              <a:t>Department </a:t>
            </a:r>
            <a:r>
              <a:rPr lang="en-IN" sz="2000" b="1" dirty="0">
                <a:solidFill>
                  <a:srgbClr val="FF0000"/>
                </a:solidFill>
              </a:rPr>
              <a:t>of Computer Science and Engineering</a:t>
            </a:r>
          </a:p>
        </p:txBody>
      </p:sp>
      <p:sp>
        <p:nvSpPr>
          <p:cNvPr id="16" name="Title 15"/>
          <p:cNvSpPr>
            <a:spLocks noGrp="1"/>
          </p:cNvSpPr>
          <p:nvPr>
            <p:ph type="title" hasCustomPrompt="1"/>
          </p:nvPr>
        </p:nvSpPr>
        <p:spPr>
          <a:xfrm>
            <a:off x="0" y="9143"/>
            <a:ext cx="12192000" cy="1228641"/>
          </a:xfrm>
          <a:prstGeom prst="rect">
            <a:avLst/>
          </a:prstGeom>
        </p:spPr>
        <p:txBody>
          <a:bodyPr/>
          <a:lstStyle/>
          <a:p>
            <a:r>
              <a:rPr lang="en-US" dirty="0"/>
              <a:t>Title of the Presentation</a:t>
            </a:r>
          </a:p>
        </p:txBody>
      </p:sp>
      <p:sp>
        <p:nvSpPr>
          <p:cNvPr id="13" name="TextBox 12">
            <a:extLst>
              <a:ext uri="{FF2B5EF4-FFF2-40B4-BE49-F238E27FC236}">
                <a16:creationId xmlns:a16="http://schemas.microsoft.com/office/drawing/2014/main" id="{257B6367-17E2-4049-8B10-5C3B4AF64E2C}"/>
              </a:ext>
            </a:extLst>
          </p:cNvPr>
          <p:cNvSpPr txBox="1"/>
          <p:nvPr userDrawn="1"/>
        </p:nvSpPr>
        <p:spPr>
          <a:xfrm>
            <a:off x="8809110" y="5517871"/>
            <a:ext cx="3272050" cy="1200329"/>
          </a:xfrm>
          <a:prstGeom prst="rect">
            <a:avLst/>
          </a:prstGeom>
          <a:noFill/>
        </p:spPr>
        <p:txBody>
          <a:bodyPr wrap="none" rtlCol="0">
            <a:spAutoFit/>
          </a:bodyPr>
          <a:lstStyle/>
          <a:p>
            <a:r>
              <a:rPr lang="en-US" sz="2400" b="1" dirty="0" err="1">
                <a:solidFill>
                  <a:srgbClr val="800080"/>
                </a:solidFill>
                <a:latin typeface="Arial Narrow" panose="020B0606020202030204" pitchFamily="34" charset="0"/>
              </a:rPr>
              <a:t>Sandip</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sandipc@cse.iitkgp.ac.in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
        <p:nvSpPr>
          <p:cNvPr id="14" name="TextBox 13">
            <a:extLst>
              <a:ext uri="{FF2B5EF4-FFF2-40B4-BE49-F238E27FC236}">
                <a16:creationId xmlns:a16="http://schemas.microsoft.com/office/drawing/2014/main" id="{CED2EF0E-5BCF-F340-849B-1B534C45A373}"/>
              </a:ext>
            </a:extLst>
          </p:cNvPr>
          <p:cNvSpPr txBox="1"/>
          <p:nvPr userDrawn="1"/>
        </p:nvSpPr>
        <p:spPr>
          <a:xfrm>
            <a:off x="4418410" y="5517872"/>
            <a:ext cx="4001416" cy="1200329"/>
          </a:xfrm>
          <a:prstGeom prst="rect">
            <a:avLst/>
          </a:prstGeom>
          <a:noFill/>
        </p:spPr>
        <p:txBody>
          <a:bodyPr wrap="none" rtlCol="0">
            <a:spAutoFit/>
          </a:bodyPr>
          <a:lstStyle/>
          <a:p>
            <a:r>
              <a:rPr lang="en-US" sz="2400" b="1" dirty="0">
                <a:solidFill>
                  <a:srgbClr val="800080"/>
                </a:solidFill>
                <a:latin typeface="Arial Narrow" panose="020B0606020202030204" pitchFamily="34" charset="0"/>
              </a:rPr>
              <a:t>Rajat </a:t>
            </a:r>
            <a:r>
              <a:rPr lang="en-US" sz="2400" b="1" dirty="0" err="1">
                <a:solidFill>
                  <a:srgbClr val="800080"/>
                </a:solidFill>
                <a:latin typeface="Arial Narrow" panose="020B0606020202030204" pitchFamily="34" charset="0"/>
              </a:rPr>
              <a:t>Subhra</a:t>
            </a:r>
            <a:r>
              <a:rPr lang="en-US" sz="2400" b="1" dirty="0">
                <a:solidFill>
                  <a:srgbClr val="800080"/>
                </a:solidFill>
                <a:latin typeface="Arial Narrow" panose="020B0606020202030204" pitchFamily="34" charset="0"/>
              </a:rPr>
              <a:t> Chakraborty</a:t>
            </a:r>
          </a:p>
          <a:p>
            <a:r>
              <a:rPr lang="en-US" sz="2400" b="1" dirty="0">
                <a:solidFill>
                  <a:srgbClr val="800080"/>
                </a:solidFill>
                <a:latin typeface="Arial Narrow" panose="020B0606020202030204" pitchFamily="34" charset="0"/>
                <a:hlinkClick r:id="rId3"/>
              </a:rPr>
              <a:t>rschakraborty@cse.iitkgp.ac.in</a:t>
            </a:r>
            <a:r>
              <a:rPr lang="en-US" sz="2400" b="1" dirty="0">
                <a:solidFill>
                  <a:srgbClr val="800080"/>
                </a:solidFill>
                <a:latin typeface="Arial Narrow" panose="020B0606020202030204" pitchFamily="34" charset="0"/>
              </a:rPr>
              <a:t> </a:t>
            </a:r>
          </a:p>
          <a:p>
            <a:endParaRPr lang="en-US" sz="2400" b="1"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59291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78419" y="1037063"/>
            <a:ext cx="11753385" cy="535258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306140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15554" y="1092820"/>
            <a:ext cx="2628900" cy="516220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67268" y="1092819"/>
            <a:ext cx="8742556" cy="5084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Tree>
    <p:extLst>
      <p:ext uri="{BB962C8B-B14F-4D97-AF65-F5344CB8AC3E}">
        <p14:creationId xmlns:p14="http://schemas.microsoft.com/office/powerpoint/2010/main" val="727678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839" y="1137424"/>
            <a:ext cx="11552663" cy="53498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149092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Rectangle 7"/>
          <p:cNvSpPr/>
          <p:nvPr userDrawn="1"/>
        </p:nvSpPr>
        <p:spPr>
          <a:xfrm>
            <a:off x="-6350" y="1092820"/>
            <a:ext cx="12192000" cy="278869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48401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268" y="1037062"/>
            <a:ext cx="5852532"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037062"/>
            <a:ext cx="5770756" cy="53414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9" name="TextBox 8"/>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0"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20337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11" name="TextBox 10"/>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12"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53448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9144"/>
            <a:ext cx="12192000" cy="85039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1"/>
              </a:solidFill>
              <a:latin typeface="Arial Narrow" panose="020B0606020202030204" pitchFamily="34" charset="0"/>
            </a:endParaRPr>
          </a:p>
        </p:txBody>
      </p:sp>
      <p:sp>
        <p:nvSpPr>
          <p:cNvPr id="7" name="TextBox 6"/>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8" name="Title Placeholder 9"/>
          <p:cNvSpPr>
            <a:spLocks noGrp="1"/>
          </p:cNvSpPr>
          <p:nvPr>
            <p:ph type="title"/>
          </p:nvPr>
        </p:nvSpPr>
        <p:spPr>
          <a:xfrm>
            <a:off x="0" y="9145"/>
            <a:ext cx="12192000" cy="850392"/>
          </a:xfrm>
          <a:prstGeom prst="rect">
            <a:avLst/>
          </a:prstGeom>
        </p:spPr>
        <p:txBody>
          <a:bodyPr vert="horz" lIns="91440" tIns="45720" rIns="91440" bIns="45720" rtlCol="0" anchor="ctr">
            <a:normAutofit/>
          </a:bodyPr>
          <a:lstStyle/>
          <a:p>
            <a:r>
              <a:rPr lang="en-US" sz="2800">
                <a:latin typeface="Arial Rounded MT Bold" charset="0"/>
                <a:ea typeface="Arial Rounded MT Bold" charset="0"/>
                <a:cs typeface="Arial Rounded MT Bold" charset="0"/>
              </a:rPr>
              <a:t>TITLE OF THE SLIDE</a:t>
            </a:r>
            <a:endParaRPr lang="en-US" dirty="0"/>
          </a:p>
        </p:txBody>
      </p:sp>
    </p:spTree>
    <p:extLst>
      <p:ext uri="{BB962C8B-B14F-4D97-AF65-F5344CB8AC3E}">
        <p14:creationId xmlns:p14="http://schemas.microsoft.com/office/powerpoint/2010/main" val="101049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239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06124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Box 7"/>
          <p:cNvSpPr txBox="1"/>
          <p:nvPr userDrawn="1"/>
        </p:nvSpPr>
        <p:spPr>
          <a:xfrm>
            <a:off x="241" y="6487262"/>
            <a:ext cx="3450753" cy="338554"/>
          </a:xfrm>
          <a:prstGeom prst="rect">
            <a:avLst/>
          </a:prstGeom>
          <a:solidFill>
            <a:schemeClr val="accent1">
              <a:lumMod val="75000"/>
            </a:schemeClr>
          </a:solidFill>
          <a:effectLst>
            <a:outerShdw blurRad="50800" dist="38100" dir="2700000" algn="tl" rotWithShape="0">
              <a:prstClr val="black">
                <a:alpha val="40000"/>
              </a:prstClr>
            </a:outerShdw>
          </a:effectLst>
        </p:spPr>
        <p:txBody>
          <a:bodyPr wrap="none" rtlCol="0">
            <a:spAutoFit/>
          </a:bodyPr>
          <a:lstStyle/>
          <a:p>
            <a:r>
              <a:rPr lang="en-US" sz="1600" b="1" dirty="0">
                <a:solidFill>
                  <a:schemeClr val="bg1"/>
                </a:solidFill>
                <a:latin typeface="Arial Narrow" panose="020B0606020202030204" pitchFamily="34" charset="0"/>
              </a:rPr>
              <a:t>Indian Institute of Technology Kharagpur</a:t>
            </a:r>
          </a:p>
        </p:txBody>
      </p:sp>
      <p:sp>
        <p:nvSpPr>
          <p:cNvPr id="9" name="Title Placeholder 9"/>
          <p:cNvSpPr txBox="1">
            <a:spLocks/>
          </p:cNvSpPr>
          <p:nvPr userDrawn="1"/>
        </p:nvSpPr>
        <p:spPr>
          <a:xfrm>
            <a:off x="0" y="9145"/>
            <a:ext cx="12192000" cy="8503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a:lstStyle>
          <a:p>
            <a:r>
              <a:rPr lang="en-US"/>
              <a:t>TITLE OF THE SLIDE</a:t>
            </a:r>
            <a:endParaRPr lang="en-US" dirty="0"/>
          </a:p>
        </p:txBody>
      </p:sp>
    </p:spTree>
    <p:extLst>
      <p:ext uri="{BB962C8B-B14F-4D97-AF65-F5344CB8AC3E}">
        <p14:creationId xmlns:p14="http://schemas.microsoft.com/office/powerpoint/2010/main" val="1525817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0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2800" kern="1200" baseline="0">
          <a:solidFill>
            <a:schemeClr val="bg1"/>
          </a:solidFill>
          <a:latin typeface="Arial Rounded MT Bold" charset="0"/>
          <a:ea typeface="Arial Rounded MT Bold" charset="0"/>
          <a:cs typeface="Arial Rounded MT Bold"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mailto:btech@iitkgp.ac.i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3498"/>
            <a:ext cx="12192000" cy="637988"/>
          </a:xfrm>
        </p:spPr>
        <p:txBody>
          <a:bodyPr>
            <a:normAutofit/>
          </a:bodyPr>
          <a:lstStyle/>
          <a:p>
            <a:r>
              <a:rPr lang="en-US" dirty="0"/>
              <a:t>CS 31006: Computer Networks </a:t>
            </a:r>
            <a:r>
              <a:rPr lang="mr-IN" dirty="0"/>
              <a:t>–</a:t>
            </a:r>
            <a:r>
              <a:rPr lang="en-US" dirty="0"/>
              <a:t> Application Layer</a:t>
            </a:r>
          </a:p>
        </p:txBody>
      </p:sp>
      <p:pic>
        <p:nvPicPr>
          <p:cNvPr id="3" name="Picture 2"/>
          <p:cNvPicPr>
            <a:picLocks noChangeAspect="1"/>
          </p:cNvPicPr>
          <p:nvPr/>
        </p:nvPicPr>
        <p:blipFill>
          <a:blip r:embed="rId2"/>
          <a:stretch>
            <a:fillRect/>
          </a:stretch>
        </p:blipFill>
        <p:spPr>
          <a:xfrm>
            <a:off x="4442279" y="1436007"/>
            <a:ext cx="7429500" cy="3695700"/>
          </a:xfrm>
          <a:prstGeom prst="rect">
            <a:avLst/>
          </a:prstGeom>
        </p:spPr>
      </p:pic>
    </p:spTree>
    <p:extLst>
      <p:ext uri="{BB962C8B-B14F-4D97-AF65-F5344CB8AC3E}">
        <p14:creationId xmlns:p14="http://schemas.microsoft.com/office/powerpoint/2010/main" val="1809983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EBAB82-A11F-604C-9E2A-154A4CC0DB2A}"/>
              </a:ext>
            </a:extLst>
          </p:cNvPr>
          <p:cNvSpPr>
            <a:spLocks noGrp="1"/>
          </p:cNvSpPr>
          <p:nvPr>
            <p:ph idx="1"/>
          </p:nvPr>
        </p:nvSpPr>
        <p:spPr/>
        <p:txBody>
          <a:bodyPr/>
          <a:lstStyle/>
          <a:p>
            <a:r>
              <a:rPr lang="en-US" b="1" dirty="0"/>
              <a:t>The Domain Name Space and Resource Records: </a:t>
            </a:r>
            <a:r>
              <a:rPr lang="en-US" dirty="0"/>
              <a:t>Specifications for a tree-structured namespace and data associated with names.</a:t>
            </a:r>
          </a:p>
          <a:p>
            <a:endParaRPr lang="en-US" b="1" dirty="0"/>
          </a:p>
          <a:p>
            <a:r>
              <a:rPr lang="en-US" b="1" dirty="0"/>
              <a:t>Name Servers: </a:t>
            </a:r>
            <a:r>
              <a:rPr lang="en-US" dirty="0"/>
              <a:t>Server programs which hold information about the domain tree’s structure and set information</a:t>
            </a:r>
          </a:p>
          <a:p>
            <a:pPr lvl="1"/>
            <a:r>
              <a:rPr lang="en-US" dirty="0"/>
              <a:t>A particular name server has complete information about a subset of the domain space</a:t>
            </a:r>
          </a:p>
          <a:p>
            <a:pPr lvl="1"/>
            <a:r>
              <a:rPr lang="en-US" dirty="0"/>
              <a:t>Name servers know the parts of the domain tree for which they have complete information -- a name server is said to be an </a:t>
            </a:r>
            <a:r>
              <a:rPr lang="en-US" b="1" dirty="0"/>
              <a:t>AUTHORITY</a:t>
            </a:r>
            <a:r>
              <a:rPr lang="en-US" dirty="0"/>
              <a:t> for this parts of the namespace</a:t>
            </a:r>
          </a:p>
        </p:txBody>
      </p:sp>
      <p:sp>
        <p:nvSpPr>
          <p:cNvPr id="3" name="Title 2">
            <a:extLst>
              <a:ext uri="{FF2B5EF4-FFF2-40B4-BE49-F238E27FC236}">
                <a16:creationId xmlns:a16="http://schemas.microsoft.com/office/drawing/2014/main" id="{19EBCF53-3C53-A44F-880F-2758F3821A65}"/>
              </a:ext>
            </a:extLst>
          </p:cNvPr>
          <p:cNvSpPr>
            <a:spLocks noGrp="1"/>
          </p:cNvSpPr>
          <p:nvPr>
            <p:ph type="title"/>
          </p:nvPr>
        </p:nvSpPr>
        <p:spPr/>
        <p:txBody>
          <a:bodyPr/>
          <a:lstStyle/>
          <a:p>
            <a:r>
              <a:rPr lang="en-US" dirty="0"/>
              <a:t>Elements of DNS (RFC 1034)</a:t>
            </a:r>
          </a:p>
        </p:txBody>
      </p:sp>
    </p:spTree>
    <p:extLst>
      <p:ext uri="{BB962C8B-B14F-4D97-AF65-F5344CB8AC3E}">
        <p14:creationId xmlns:p14="http://schemas.microsoft.com/office/powerpoint/2010/main" val="141981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Divide registries into </a:t>
            </a:r>
            <a:r>
              <a:rPr lang="en-US" b="1" dirty="0"/>
              <a:t>non-overlapping </a:t>
            </a:r>
            <a:r>
              <a:rPr lang="en-US" dirty="0"/>
              <a:t>zones </a:t>
            </a:r>
            <a:r>
              <a:rPr lang="mr-IN" dirty="0"/>
              <a:t>–</a:t>
            </a:r>
            <a:r>
              <a:rPr lang="en-US" dirty="0"/>
              <a:t> every zone has a name server</a:t>
            </a:r>
          </a:p>
        </p:txBody>
      </p:sp>
      <p:sp>
        <p:nvSpPr>
          <p:cNvPr id="3" name="Title 2"/>
          <p:cNvSpPr>
            <a:spLocks noGrp="1"/>
          </p:cNvSpPr>
          <p:nvPr>
            <p:ph type="title"/>
          </p:nvPr>
        </p:nvSpPr>
        <p:spPr/>
        <p:txBody>
          <a:bodyPr/>
          <a:lstStyle/>
          <a:p>
            <a:r>
              <a:rPr lang="en-US" dirty="0"/>
              <a:t>Name Servers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14500" y="2066471"/>
            <a:ext cx="9766300" cy="4089400"/>
          </a:xfrm>
          <a:prstGeom prst="rect">
            <a:avLst/>
          </a:prstGeom>
        </p:spPr>
      </p:pic>
      <p:sp>
        <p:nvSpPr>
          <p:cNvPr id="5" name="TextBox 4"/>
          <p:cNvSpPr txBox="1"/>
          <p:nvPr/>
        </p:nvSpPr>
        <p:spPr>
          <a:xfrm>
            <a:off x="356839" y="5398237"/>
            <a:ext cx="2975429"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3783662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EBAB82-A11F-604C-9E2A-154A4CC0DB2A}"/>
              </a:ext>
            </a:extLst>
          </p:cNvPr>
          <p:cNvSpPr>
            <a:spLocks noGrp="1"/>
          </p:cNvSpPr>
          <p:nvPr>
            <p:ph idx="1"/>
          </p:nvPr>
        </p:nvSpPr>
        <p:spPr/>
        <p:txBody>
          <a:bodyPr/>
          <a:lstStyle/>
          <a:p>
            <a:r>
              <a:rPr lang="en-US" b="1" dirty="0"/>
              <a:t>The Domain Name Space and Resource Records: </a:t>
            </a:r>
            <a:r>
              <a:rPr lang="en-US" dirty="0"/>
              <a:t>Specifications for a tree-structured namespace and data associated with names.</a:t>
            </a:r>
          </a:p>
          <a:p>
            <a:endParaRPr lang="en-US" b="1" dirty="0"/>
          </a:p>
          <a:p>
            <a:r>
              <a:rPr lang="en-US" b="1" dirty="0"/>
              <a:t>Name Servers: </a:t>
            </a:r>
            <a:r>
              <a:rPr lang="en-US" dirty="0"/>
              <a:t>Server programs which hold information about the domain tree’s structure and set information</a:t>
            </a:r>
          </a:p>
          <a:p>
            <a:pPr lvl="1"/>
            <a:r>
              <a:rPr lang="en-US" dirty="0"/>
              <a:t>A particular name server has complete information about a subset of the domain space</a:t>
            </a:r>
          </a:p>
          <a:p>
            <a:pPr lvl="1"/>
            <a:r>
              <a:rPr lang="en-US" dirty="0"/>
              <a:t>Name servers know the parts of the domain tree for which they have complete information -- a name server is said to be an </a:t>
            </a:r>
            <a:r>
              <a:rPr lang="en-US" b="1" dirty="0"/>
              <a:t>AUTHORITY</a:t>
            </a:r>
            <a:r>
              <a:rPr lang="en-US" dirty="0"/>
              <a:t> for this parts of the namespace</a:t>
            </a:r>
          </a:p>
          <a:p>
            <a:pPr lvl="1"/>
            <a:endParaRPr lang="en-US" dirty="0"/>
          </a:p>
          <a:p>
            <a:r>
              <a:rPr lang="en-US" b="1" dirty="0"/>
              <a:t>Resolvers: </a:t>
            </a:r>
            <a:r>
              <a:rPr lang="en-US" dirty="0"/>
              <a:t>Program that extracts information from name servers in response to client requests</a:t>
            </a:r>
            <a:endParaRPr lang="en-US" b="1" dirty="0"/>
          </a:p>
        </p:txBody>
      </p:sp>
      <p:sp>
        <p:nvSpPr>
          <p:cNvPr id="3" name="Title 2">
            <a:extLst>
              <a:ext uri="{FF2B5EF4-FFF2-40B4-BE49-F238E27FC236}">
                <a16:creationId xmlns:a16="http://schemas.microsoft.com/office/drawing/2014/main" id="{19EBCF53-3C53-A44F-880F-2758F3821A65}"/>
              </a:ext>
            </a:extLst>
          </p:cNvPr>
          <p:cNvSpPr>
            <a:spLocks noGrp="1"/>
          </p:cNvSpPr>
          <p:nvPr>
            <p:ph type="title"/>
          </p:nvPr>
        </p:nvSpPr>
        <p:spPr/>
        <p:txBody>
          <a:bodyPr/>
          <a:lstStyle/>
          <a:p>
            <a:r>
              <a:rPr lang="en-US" dirty="0"/>
              <a:t>Elements of DNS (RFC 1034)</a:t>
            </a:r>
          </a:p>
        </p:txBody>
      </p:sp>
    </p:spTree>
    <p:extLst>
      <p:ext uri="{BB962C8B-B14F-4D97-AF65-F5344CB8AC3E}">
        <p14:creationId xmlns:p14="http://schemas.microsoft.com/office/powerpoint/2010/main" val="338280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 domain has a set of </a:t>
            </a:r>
            <a:r>
              <a:rPr lang="en-US" b="1" dirty="0"/>
              <a:t>resource records</a:t>
            </a:r>
            <a:r>
              <a:rPr lang="en-US" dirty="0"/>
              <a:t> associated with it </a:t>
            </a:r>
            <a:r>
              <a:rPr lang="mr-IN" dirty="0"/>
              <a:t>–</a:t>
            </a:r>
            <a:r>
              <a:rPr lang="en-US" dirty="0"/>
              <a:t> DNS database</a:t>
            </a:r>
          </a:p>
          <a:p>
            <a:pPr lvl="1"/>
            <a:endParaRPr lang="en-US" dirty="0"/>
          </a:p>
        </p:txBody>
      </p:sp>
      <p:sp>
        <p:nvSpPr>
          <p:cNvPr id="3" name="Title 2"/>
          <p:cNvSpPr>
            <a:spLocks noGrp="1"/>
          </p:cNvSpPr>
          <p:nvPr>
            <p:ph type="title"/>
          </p:nvPr>
        </p:nvSpPr>
        <p:spPr/>
        <p:txBody>
          <a:bodyPr/>
          <a:lstStyle/>
          <a:p>
            <a:r>
              <a:rPr lang="en-US" dirty="0"/>
              <a:t>Domain Resource Records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6543" y="1852386"/>
            <a:ext cx="8585200" cy="4330700"/>
          </a:xfrm>
          <a:prstGeom prst="rect">
            <a:avLst/>
          </a:prstGeom>
        </p:spPr>
      </p:pic>
    </p:spTree>
    <p:extLst>
      <p:ext uri="{BB962C8B-B14F-4D97-AF65-F5344CB8AC3E}">
        <p14:creationId xmlns:p14="http://schemas.microsoft.com/office/powerpoint/2010/main" val="2044263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err="1"/>
              <a:t>Domain_name</a:t>
            </a:r>
            <a:r>
              <a:rPr lang="en-US" dirty="0"/>
              <a:t>: Domain to which the record applies. </a:t>
            </a:r>
          </a:p>
          <a:p>
            <a:r>
              <a:rPr lang="en-US" b="1" dirty="0" err="1"/>
              <a:t>Time_to_live</a:t>
            </a:r>
            <a:r>
              <a:rPr lang="en-US" b="1" dirty="0"/>
              <a:t>: </a:t>
            </a:r>
            <a:r>
              <a:rPr lang="en-US" dirty="0"/>
              <a:t>Time for which this record is active </a:t>
            </a:r>
            <a:r>
              <a:rPr lang="mr-IN" dirty="0"/>
              <a:t>–</a:t>
            </a:r>
            <a:r>
              <a:rPr lang="en-US" dirty="0"/>
              <a:t> volatile records may be assigned a small value</a:t>
            </a:r>
          </a:p>
          <a:p>
            <a:r>
              <a:rPr lang="en-US" b="1" dirty="0"/>
              <a:t>Class: </a:t>
            </a:r>
            <a:r>
              <a:rPr lang="en-US" dirty="0"/>
              <a:t>Normally IN </a:t>
            </a:r>
            <a:r>
              <a:rPr lang="mr-IN" dirty="0"/>
              <a:t>–</a:t>
            </a:r>
            <a:r>
              <a:rPr lang="en-US" dirty="0"/>
              <a:t> Internet resources</a:t>
            </a:r>
          </a:p>
          <a:p>
            <a:r>
              <a:rPr lang="en-US" b="1" dirty="0"/>
              <a:t>Type: </a:t>
            </a:r>
            <a:r>
              <a:rPr lang="en-US" dirty="0"/>
              <a:t>What type of record it is</a:t>
            </a:r>
          </a:p>
          <a:p>
            <a:r>
              <a:rPr lang="en-US" b="1" dirty="0"/>
              <a:t>Value: </a:t>
            </a:r>
            <a:r>
              <a:rPr lang="en-US" dirty="0"/>
              <a:t>Value of the record (IP address for A record type)</a:t>
            </a:r>
            <a:endParaRPr lang="en-US" b="1" dirty="0"/>
          </a:p>
        </p:txBody>
      </p:sp>
      <p:sp>
        <p:nvSpPr>
          <p:cNvPr id="3" name="Title 2"/>
          <p:cNvSpPr>
            <a:spLocks noGrp="1"/>
          </p:cNvSpPr>
          <p:nvPr>
            <p:ph type="title"/>
          </p:nvPr>
        </p:nvSpPr>
        <p:spPr/>
        <p:txBody>
          <a:bodyPr/>
          <a:lstStyle/>
          <a:p>
            <a:r>
              <a:rPr lang="en-US" dirty="0"/>
              <a:t>Domain Resource Records</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1801" y="4082630"/>
            <a:ext cx="8585200" cy="2117448"/>
          </a:xfrm>
          <a:prstGeom prst="rect">
            <a:avLst/>
          </a:prstGeom>
        </p:spPr>
      </p:pic>
    </p:spTree>
    <p:extLst>
      <p:ext uri="{BB962C8B-B14F-4D97-AF65-F5344CB8AC3E}">
        <p14:creationId xmlns:p14="http://schemas.microsoft.com/office/powerpoint/2010/main" val="3761516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3201" y="1137424"/>
            <a:ext cx="11988800" cy="5349838"/>
          </a:xfrm>
        </p:spPr>
        <p:txBody>
          <a:bodyPr/>
          <a:lstStyle/>
          <a:p>
            <a:r>
              <a:rPr lang="en-US" b="1" dirty="0"/>
              <a:t>A Type Records: </a:t>
            </a:r>
            <a:br>
              <a:rPr lang="en-US" dirty="0"/>
            </a:br>
            <a:br>
              <a:rPr lang="en-US" dirty="0"/>
            </a:br>
            <a:r>
              <a:rPr lang="en-US" dirty="0" err="1">
                <a:latin typeface="Consolas" charset="0"/>
                <a:ea typeface="Consolas" charset="0"/>
                <a:cs typeface="Consolas" charset="0"/>
              </a:rPr>
              <a:t>cse.iitkgp.ac.in</a:t>
            </a:r>
            <a:r>
              <a:rPr lang="en-US" dirty="0">
                <a:latin typeface="Consolas" charset="0"/>
                <a:ea typeface="Consolas" charset="0"/>
                <a:cs typeface="Consolas" charset="0"/>
              </a:rPr>
              <a:t>	86400	IN	A	203.110.245.250</a:t>
            </a:r>
            <a:br>
              <a:rPr lang="en-US" dirty="0">
                <a:latin typeface="Consolas" charset="0"/>
                <a:ea typeface="Consolas" charset="0"/>
                <a:cs typeface="Consolas" charset="0"/>
              </a:rPr>
            </a:br>
            <a:endParaRPr lang="en-US" dirty="0">
              <a:latin typeface="Consolas" charset="0"/>
              <a:ea typeface="Consolas" charset="0"/>
              <a:cs typeface="Consolas" charset="0"/>
            </a:endParaRPr>
          </a:p>
          <a:p>
            <a:r>
              <a:rPr lang="en-US" b="1" dirty="0">
                <a:ea typeface="Consolas" charset="0"/>
                <a:cs typeface="Consolas" charset="0"/>
              </a:rPr>
              <a:t>CNAME Type Records:</a:t>
            </a: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err="1">
                <a:latin typeface="Consolas" charset="0"/>
                <a:ea typeface="Consolas" charset="0"/>
                <a:cs typeface="Consolas" charset="0"/>
              </a:rPr>
              <a:t>iitkgp.ac.in</a:t>
            </a:r>
            <a:r>
              <a:rPr lang="en-US" dirty="0">
                <a:latin typeface="Consolas" charset="0"/>
                <a:ea typeface="Consolas" charset="0"/>
                <a:cs typeface="Consolas" charset="0"/>
              </a:rPr>
              <a:t>		86400	IN	CNAME </a:t>
            </a:r>
            <a:r>
              <a:rPr lang="en-US" dirty="0" err="1">
                <a:latin typeface="Consolas" charset="0"/>
                <a:ea typeface="Consolas" charset="0"/>
                <a:cs typeface="Consolas" charset="0"/>
              </a:rPr>
              <a:t>www.iitkgp.ac.in</a:t>
            </a:r>
            <a:r>
              <a:rPr lang="en-US" dirty="0">
                <a:latin typeface="Consolas" charset="0"/>
                <a:ea typeface="Consolas" charset="0"/>
                <a:cs typeface="Consolas" charset="0"/>
              </a:rPr>
              <a:t> </a:t>
            </a:r>
          </a:p>
          <a:p>
            <a:endParaRPr lang="en-US" dirty="0">
              <a:latin typeface="Consolas" charset="0"/>
              <a:ea typeface="Consolas" charset="0"/>
              <a:cs typeface="Consolas" charset="0"/>
            </a:endParaRPr>
          </a:p>
          <a:p>
            <a:r>
              <a:rPr lang="en-US" b="1" dirty="0">
                <a:ea typeface="Consolas" charset="0"/>
                <a:cs typeface="Consolas" charset="0"/>
              </a:rPr>
              <a:t>PTR Type Records: </a:t>
            </a: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www.iitkgp.ernet.in	86400	IN	PTR	</a:t>
            </a:r>
            <a:r>
              <a:rPr lang="en-US" dirty="0" err="1">
                <a:latin typeface="Consolas" charset="0"/>
                <a:ea typeface="Consolas" charset="0"/>
                <a:cs typeface="Consolas" charset="0"/>
              </a:rPr>
              <a:t>www.iitkgp.ac.in</a:t>
            </a:r>
            <a:endParaRPr lang="en-US" dirty="0">
              <a:latin typeface="Consolas" charset="0"/>
              <a:ea typeface="Consolas" charset="0"/>
              <a:cs typeface="Consolas" charset="0"/>
            </a:endParaRPr>
          </a:p>
        </p:txBody>
      </p:sp>
      <p:sp>
        <p:nvSpPr>
          <p:cNvPr id="3" name="Title 2"/>
          <p:cNvSpPr>
            <a:spLocks noGrp="1"/>
          </p:cNvSpPr>
          <p:nvPr>
            <p:ph type="title"/>
          </p:nvPr>
        </p:nvSpPr>
        <p:spPr/>
        <p:txBody>
          <a:bodyPr/>
          <a:lstStyle/>
          <a:p>
            <a:r>
              <a:rPr lang="en-US" dirty="0"/>
              <a:t>Domain Resource Records</a:t>
            </a:r>
          </a:p>
        </p:txBody>
      </p:sp>
    </p:spTree>
    <p:extLst>
      <p:ext uri="{BB962C8B-B14F-4D97-AF65-F5344CB8AC3E}">
        <p14:creationId xmlns:p14="http://schemas.microsoft.com/office/powerpoint/2010/main" val="106310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Sample DNS Database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88228" y="1030514"/>
            <a:ext cx="7324161" cy="5508171"/>
          </a:xfrm>
          <a:prstGeom prst="rect">
            <a:avLst/>
          </a:prstGeom>
        </p:spPr>
      </p:pic>
      <p:sp>
        <p:nvSpPr>
          <p:cNvPr id="5" name="TextBox 4"/>
          <p:cNvSpPr txBox="1"/>
          <p:nvPr/>
        </p:nvSpPr>
        <p:spPr>
          <a:xfrm>
            <a:off x="145142" y="2108634"/>
            <a:ext cx="2975429"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97325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Name Resolution </a:t>
            </a:r>
            <a:r>
              <a:rPr lang="mr-IN" dirty="0"/>
              <a:t>–</a:t>
            </a:r>
            <a:r>
              <a:rPr lang="en-US" dirty="0"/>
              <a:t> Looking Up for the Names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0401" y="986971"/>
            <a:ext cx="11694560" cy="5036457"/>
          </a:xfrm>
          <a:prstGeom prst="rect">
            <a:avLst/>
          </a:prstGeom>
        </p:spPr>
      </p:pic>
      <p:sp>
        <p:nvSpPr>
          <p:cNvPr id="5" name="TextBox 4"/>
          <p:cNvSpPr txBox="1"/>
          <p:nvPr/>
        </p:nvSpPr>
        <p:spPr>
          <a:xfrm>
            <a:off x="356839" y="5398237"/>
            <a:ext cx="2975429"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40368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CF7A5C-09A9-6F40-90B9-34377C0EA8F3}"/>
              </a:ext>
            </a:extLst>
          </p:cNvPr>
          <p:cNvSpPr>
            <a:spLocks noGrp="1"/>
          </p:cNvSpPr>
          <p:nvPr>
            <p:ph type="title"/>
          </p:nvPr>
        </p:nvSpPr>
        <p:spPr/>
        <p:txBody>
          <a:bodyPr/>
          <a:lstStyle/>
          <a:p>
            <a:r>
              <a:rPr lang="en-US" dirty="0"/>
              <a:t>DNS Packet Structure</a:t>
            </a:r>
          </a:p>
        </p:txBody>
      </p:sp>
      <p:pic>
        <p:nvPicPr>
          <p:cNvPr id="4" name="Picture 3">
            <a:extLst>
              <a:ext uri="{FF2B5EF4-FFF2-40B4-BE49-F238E27FC236}">
                <a16:creationId xmlns:a16="http://schemas.microsoft.com/office/drawing/2014/main" id="{20F9D067-CD2E-1946-BBBF-62622394017B}"/>
              </a:ext>
            </a:extLst>
          </p:cNvPr>
          <p:cNvPicPr>
            <a:picLocks noChangeAspect="1"/>
          </p:cNvPicPr>
          <p:nvPr/>
        </p:nvPicPr>
        <p:blipFill>
          <a:blip r:embed="rId2"/>
          <a:stretch>
            <a:fillRect/>
          </a:stretch>
        </p:blipFill>
        <p:spPr>
          <a:xfrm>
            <a:off x="689651" y="1525872"/>
            <a:ext cx="10358099" cy="3705623"/>
          </a:xfrm>
          <a:prstGeom prst="rect">
            <a:avLst/>
          </a:prstGeom>
        </p:spPr>
      </p:pic>
    </p:spTree>
    <p:extLst>
      <p:ext uri="{BB962C8B-B14F-4D97-AF65-F5344CB8AC3E}">
        <p14:creationId xmlns:p14="http://schemas.microsoft.com/office/powerpoint/2010/main" val="1498039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Name Resolution (</a:t>
            </a:r>
            <a:r>
              <a:rPr lang="en-US" dirty="0" err="1"/>
              <a:t>nslookup</a:t>
            </a:r>
            <a:r>
              <a:rPr lang="en-US" dirty="0"/>
              <a: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7948" y="1767114"/>
            <a:ext cx="11756103" cy="3211286"/>
          </a:xfrm>
          <a:prstGeom prst="rect">
            <a:avLst/>
          </a:prstGeom>
        </p:spPr>
      </p:pic>
      <p:sp>
        <p:nvSpPr>
          <p:cNvPr id="5" name="Rectangle 4"/>
          <p:cNvSpPr/>
          <p:nvPr/>
        </p:nvSpPr>
        <p:spPr>
          <a:xfrm>
            <a:off x="217948" y="2061028"/>
            <a:ext cx="5137823" cy="449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5355771" y="2061028"/>
            <a:ext cx="5410520" cy="523220"/>
          </a:xfrm>
          <a:prstGeom prst="rect">
            <a:avLst/>
          </a:prstGeom>
          <a:noFill/>
        </p:spPr>
        <p:txBody>
          <a:bodyPr wrap="none" rtlCol="0">
            <a:spAutoFit/>
          </a:bodyPr>
          <a:lstStyle/>
          <a:p>
            <a:r>
              <a:rPr lang="en-US" sz="2800" b="1" dirty="0"/>
              <a:t>One of the name servers for IITKGP</a:t>
            </a:r>
          </a:p>
        </p:txBody>
      </p:sp>
    </p:spTree>
    <p:extLst>
      <p:ext uri="{BB962C8B-B14F-4D97-AF65-F5344CB8AC3E}">
        <p14:creationId xmlns:p14="http://schemas.microsoft.com/office/powerpoint/2010/main" val="25881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307583"/>
            <a:ext cx="9644332" cy="23506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                                   Software, Kernel  </a:t>
            </a:r>
          </a:p>
        </p:txBody>
      </p:sp>
      <p:sp>
        <p:nvSpPr>
          <p:cNvPr id="11" name="Rectangle 10"/>
          <p:cNvSpPr/>
          <p:nvPr/>
        </p:nvSpPr>
        <p:spPr>
          <a:xfrm>
            <a:off x="0" y="4658264"/>
            <a:ext cx="9644332" cy="8453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a:t>                                                Firmware, Device Driver</a:t>
            </a:r>
            <a:endParaRPr lang="en-US" sz="3200" b="1" dirty="0"/>
          </a:p>
        </p:txBody>
      </p:sp>
      <p:sp>
        <p:nvSpPr>
          <p:cNvPr id="10" name="Rectangle 9"/>
          <p:cNvSpPr/>
          <p:nvPr/>
        </p:nvSpPr>
        <p:spPr>
          <a:xfrm>
            <a:off x="0" y="5503653"/>
            <a:ext cx="9644332" cy="86264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b="1"/>
              <a:t>                      Hardware</a:t>
            </a:r>
            <a:endParaRPr lang="en-US" sz="3200" b="1" dirty="0"/>
          </a:p>
        </p:txBody>
      </p:sp>
      <p:sp>
        <p:nvSpPr>
          <p:cNvPr id="3" name="Title 2"/>
          <p:cNvSpPr>
            <a:spLocks noGrp="1"/>
          </p:cNvSpPr>
          <p:nvPr>
            <p:ph type="title"/>
          </p:nvPr>
        </p:nvSpPr>
        <p:spPr/>
        <p:txBody>
          <a:bodyPr/>
          <a:lstStyle/>
          <a:p>
            <a:r>
              <a:rPr lang="en-US" dirty="0"/>
              <a:t>Protocol Stack Implementation in a Host</a:t>
            </a:r>
          </a:p>
        </p:txBody>
      </p:sp>
      <p:grpSp>
        <p:nvGrpSpPr>
          <p:cNvPr id="4" name="Group 3"/>
          <p:cNvGrpSpPr/>
          <p:nvPr/>
        </p:nvGrpSpPr>
        <p:grpSpPr>
          <a:xfrm>
            <a:off x="207033" y="1340478"/>
            <a:ext cx="3640348"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8609162" y="1739683"/>
              <a:ext cx="3019246" cy="86264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800" b="1" dirty="0"/>
                <a:t>Application</a:t>
              </a:r>
            </a:p>
          </p:txBody>
        </p:sp>
      </p:grpSp>
    </p:spTree>
    <p:extLst>
      <p:ext uri="{BB962C8B-B14F-4D97-AF65-F5344CB8AC3E}">
        <p14:creationId xmlns:p14="http://schemas.microsoft.com/office/powerpoint/2010/main" val="138901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Name Resolution (dig)</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9543" y="900916"/>
            <a:ext cx="8592457" cy="5938416"/>
          </a:xfrm>
          <a:prstGeom prst="rect">
            <a:avLst/>
          </a:prstGeom>
        </p:spPr>
      </p:pic>
      <p:sp>
        <p:nvSpPr>
          <p:cNvPr id="5" name="Rectangle 4"/>
          <p:cNvSpPr/>
          <p:nvPr/>
        </p:nvSpPr>
        <p:spPr>
          <a:xfrm>
            <a:off x="3265714" y="4484914"/>
            <a:ext cx="8926286" cy="1306286"/>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333829" y="1465942"/>
            <a:ext cx="3135085" cy="2308324"/>
          </a:xfrm>
          <a:prstGeom prst="rect">
            <a:avLst/>
          </a:prstGeom>
          <a:noFill/>
        </p:spPr>
        <p:txBody>
          <a:bodyPr wrap="square" rtlCol="0">
            <a:spAutoFit/>
          </a:bodyPr>
          <a:lstStyle/>
          <a:p>
            <a:r>
              <a:rPr lang="en-US" sz="2400" dirty="0"/>
              <a:t>An </a:t>
            </a:r>
            <a:r>
              <a:rPr lang="en-US" sz="2400" b="1" dirty="0"/>
              <a:t>authoritative record</a:t>
            </a:r>
            <a:r>
              <a:rPr lang="en-US" sz="2400" dirty="0"/>
              <a:t> is one that comes from the authority that manages </a:t>
            </a:r>
            <a:r>
              <a:rPr lang="en-US" sz="2400"/>
              <a:t>the record, and thus is always correct</a:t>
            </a:r>
          </a:p>
        </p:txBody>
      </p:sp>
      <p:sp>
        <p:nvSpPr>
          <p:cNvPr id="7" name="Rectangle 6"/>
          <p:cNvSpPr/>
          <p:nvPr/>
        </p:nvSpPr>
        <p:spPr>
          <a:xfrm>
            <a:off x="6560458" y="2772228"/>
            <a:ext cx="1306286" cy="44994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333829" y="4484913"/>
            <a:ext cx="2565488" cy="830997"/>
          </a:xfrm>
          <a:prstGeom prst="rect">
            <a:avLst/>
          </a:prstGeom>
          <a:noFill/>
        </p:spPr>
        <p:txBody>
          <a:bodyPr wrap="square" rtlCol="0">
            <a:spAutoFit/>
          </a:bodyPr>
          <a:lstStyle/>
          <a:p>
            <a:r>
              <a:rPr lang="en-US" sz="2400" b="1" dirty="0"/>
              <a:t>UDP Message for 4096 bytes </a:t>
            </a:r>
          </a:p>
        </p:txBody>
      </p:sp>
    </p:spTree>
    <p:extLst>
      <p:ext uri="{BB962C8B-B14F-4D97-AF65-F5344CB8AC3E}">
        <p14:creationId xmlns:p14="http://schemas.microsoft.com/office/powerpoint/2010/main" val="205103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UDP is much faster. TCP requires handshake time. DNR uses a cascading approach for name resolution. With TCP, for every message, a connection setup is required. </a:t>
            </a:r>
          </a:p>
          <a:p>
            <a:endParaRPr lang="en-US" dirty="0"/>
          </a:p>
          <a:p>
            <a:r>
              <a:rPr lang="en-US" dirty="0"/>
              <a:t>DNS requests and responses are generally very small, and fits well within one UDP segment. </a:t>
            </a:r>
          </a:p>
          <a:p>
            <a:endParaRPr lang="en-US" dirty="0"/>
          </a:p>
          <a:p>
            <a:r>
              <a:rPr lang="en-US" b="1" dirty="0"/>
              <a:t>UDP is not reliable. </a:t>
            </a:r>
            <a:r>
              <a:rPr lang="en-US" dirty="0"/>
              <a:t>In DNS, reliability is ensured at the application layer. After timeout, the DNS client sends back the requests. After few consecutive timeouts (can be set at the client), the request is aborted with an error. </a:t>
            </a:r>
            <a:endParaRPr lang="en-US" b="1" dirty="0"/>
          </a:p>
        </p:txBody>
      </p:sp>
      <p:sp>
        <p:nvSpPr>
          <p:cNvPr id="3" name="Title 2"/>
          <p:cNvSpPr>
            <a:spLocks noGrp="1"/>
          </p:cNvSpPr>
          <p:nvPr>
            <p:ph type="title"/>
          </p:nvPr>
        </p:nvSpPr>
        <p:spPr/>
        <p:txBody>
          <a:bodyPr/>
          <a:lstStyle/>
          <a:p>
            <a:r>
              <a:rPr lang="en-US" dirty="0"/>
              <a:t>Why DNS Uses UDP</a:t>
            </a:r>
          </a:p>
        </p:txBody>
      </p:sp>
    </p:spTree>
    <p:extLst>
      <p:ext uri="{BB962C8B-B14F-4D97-AF65-F5344CB8AC3E}">
        <p14:creationId xmlns:p14="http://schemas.microsoft.com/office/powerpoint/2010/main" val="406329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Application Layer Interfacing</a:t>
            </a:r>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2762173" y="135573"/>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Name Service</a:t>
              </a:r>
            </a:p>
            <a:p>
              <a:pPr algn="ctr"/>
              <a:r>
                <a:rPr lang="en-US" sz="2800" b="1" dirty="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19" name="Rectangle 18"/>
          <p:cNvSpPr/>
          <p:nvPr/>
        </p:nvSpPr>
        <p:spPr>
          <a:xfrm>
            <a:off x="3121250" y="1107108"/>
            <a:ext cx="2343380" cy="967105"/>
          </a:xfrm>
          <a:prstGeom prst="rect">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Web</a:t>
            </a:r>
          </a:p>
          <a:p>
            <a:pPr algn="ctr"/>
            <a:r>
              <a:rPr lang="en-US" sz="2800" b="1" dirty="0"/>
              <a:t>(HTTP)</a:t>
            </a:r>
          </a:p>
        </p:txBody>
      </p:sp>
      <p:sp>
        <p:nvSpPr>
          <p:cNvPr id="20" name="Rectangle 19"/>
          <p:cNvSpPr/>
          <p:nvPr/>
        </p:nvSpPr>
        <p:spPr>
          <a:xfrm>
            <a:off x="5914573" y="1098717"/>
            <a:ext cx="3006486"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Email</a:t>
            </a:r>
          </a:p>
          <a:p>
            <a:pPr algn="ctr"/>
            <a:r>
              <a:rPr lang="en-US" sz="2800" b="1" dirty="0"/>
              <a:t>(SMTP, POP, IMAP)</a:t>
            </a:r>
          </a:p>
        </p:txBody>
      </p:sp>
      <p:sp>
        <p:nvSpPr>
          <p:cNvPr id="21" name="Rectangle 20"/>
          <p:cNvSpPr/>
          <p:nvPr/>
        </p:nvSpPr>
        <p:spPr>
          <a:xfrm>
            <a:off x="9371002" y="1107108"/>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File Transfer</a:t>
            </a:r>
          </a:p>
          <a:p>
            <a:pPr algn="ctr"/>
            <a:r>
              <a:rPr lang="en-US" sz="2800" b="1" dirty="0"/>
              <a:t>(FTP)</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p14="http://schemas.microsoft.com/office/powerpoint/2010/main" val="1661096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40" y="1137424"/>
            <a:ext cx="6682590" cy="5349838"/>
          </a:xfrm>
        </p:spPr>
        <p:txBody>
          <a:bodyPr/>
          <a:lstStyle/>
          <a:p>
            <a:r>
              <a:rPr lang="en-US" b="1" dirty="0"/>
              <a:t>Hypertext - </a:t>
            </a:r>
            <a:r>
              <a:rPr lang="en-US" dirty="0"/>
              <a:t> A way to represent web content (text along with formatting)</a:t>
            </a:r>
          </a:p>
          <a:p>
            <a:r>
              <a:rPr lang="en-US" b="1" dirty="0"/>
              <a:t>Hypertext Markup Language (HTML) </a:t>
            </a:r>
            <a:r>
              <a:rPr lang="en-US" dirty="0"/>
              <a:t> - A scripting language to specify web data along with simple formatting (bold, italics, new line). </a:t>
            </a:r>
          </a:p>
          <a:p>
            <a:pPr lvl="1"/>
            <a:r>
              <a:rPr lang="en-US" b="1" dirty="0"/>
              <a:t>A way to convert text based information to graphics based information</a:t>
            </a:r>
          </a:p>
          <a:p>
            <a:pPr lvl="1"/>
            <a:endParaRPr lang="en-US" b="1" dirty="0"/>
          </a:p>
          <a:p>
            <a:r>
              <a:rPr lang="en-US" dirty="0"/>
              <a:t>Today’s era: Many graphics, scripts and other information are embedded inside HTML </a:t>
            </a:r>
            <a:r>
              <a:rPr lang="mr-IN" dirty="0"/>
              <a:t>–</a:t>
            </a:r>
            <a:r>
              <a:rPr lang="en-US" dirty="0"/>
              <a:t> CSS, JavaScript etc. </a:t>
            </a:r>
          </a:p>
        </p:txBody>
      </p:sp>
      <p:sp>
        <p:nvSpPr>
          <p:cNvPr id="3" name="Title 2"/>
          <p:cNvSpPr>
            <a:spLocks noGrp="1"/>
          </p:cNvSpPr>
          <p:nvPr>
            <p:ph type="title"/>
          </p:nvPr>
        </p:nvSpPr>
        <p:spPr/>
        <p:txBody>
          <a:bodyPr/>
          <a:lstStyle/>
          <a:p>
            <a:r>
              <a:rPr lang="en-US" dirty="0"/>
              <a:t>The Web </a:t>
            </a:r>
            <a:r>
              <a:rPr lang="mr-IN" dirty="0"/>
              <a:t>–</a:t>
            </a:r>
            <a:r>
              <a:rPr lang="en-US" dirty="0"/>
              <a:t> </a:t>
            </a:r>
            <a:r>
              <a:rPr lang="en-US" dirty="0">
                <a:solidFill>
                  <a:schemeClr val="accent4">
                    <a:lumMod val="40000"/>
                    <a:lumOff val="60000"/>
                  </a:schemeClr>
                </a:solidFill>
              </a:rPr>
              <a:t>Hypertext</a:t>
            </a:r>
            <a:r>
              <a:rPr lang="en-US" dirty="0"/>
              <a:t> Transfer Protocol (HTTP)</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76746" y="1248229"/>
            <a:ext cx="4815254" cy="5609771"/>
          </a:xfrm>
          <a:prstGeom prst="rect">
            <a:avLst/>
          </a:prstGeom>
        </p:spPr>
      </p:pic>
    </p:spTree>
    <p:extLst>
      <p:ext uri="{BB962C8B-B14F-4D97-AF65-F5344CB8AC3E}">
        <p14:creationId xmlns:p14="http://schemas.microsoft.com/office/powerpoint/2010/main" val="66798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Differences between HTML Versions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90043" y="859537"/>
            <a:ext cx="7937500" cy="5943600"/>
          </a:xfrm>
          <a:prstGeom prst="rect">
            <a:avLst/>
          </a:prstGeom>
        </p:spPr>
      </p:pic>
      <p:sp>
        <p:nvSpPr>
          <p:cNvPr id="5" name="TextBox 4"/>
          <p:cNvSpPr txBox="1"/>
          <p:nvPr/>
        </p:nvSpPr>
        <p:spPr>
          <a:xfrm>
            <a:off x="261257" y="1698171"/>
            <a:ext cx="3064329"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385234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668" y="859536"/>
            <a:ext cx="11552663" cy="5729949"/>
          </a:xfrm>
        </p:spPr>
        <p:txBody>
          <a:bodyPr/>
          <a:lstStyle/>
          <a:p>
            <a:r>
              <a:rPr lang="en-US" dirty="0"/>
              <a:t>1989 (CERN </a:t>
            </a:r>
            <a:r>
              <a:rPr lang="mr-IN" dirty="0"/>
              <a:t>–</a:t>
            </a:r>
            <a:r>
              <a:rPr lang="en-US" dirty="0"/>
              <a:t> European Center for Nuclear Research) </a:t>
            </a:r>
            <a:r>
              <a:rPr lang="mr-IN" dirty="0"/>
              <a:t>–</a:t>
            </a:r>
            <a:r>
              <a:rPr lang="en-US" dirty="0"/>
              <a:t> help large teams to collaborate using a constantly changing collection of reports, blueprints, drawings, photos and other documents</a:t>
            </a:r>
          </a:p>
          <a:p>
            <a:pPr lvl="1"/>
            <a:r>
              <a:rPr lang="en-US" dirty="0"/>
              <a:t>The proposal came from Tim Berners-Lee</a:t>
            </a:r>
          </a:p>
          <a:p>
            <a:pPr lvl="1"/>
            <a:r>
              <a:rPr lang="en-US" dirty="0"/>
              <a:t>A public demonstration at Hypertext ‘91 conference </a:t>
            </a:r>
          </a:p>
          <a:p>
            <a:pPr lvl="1"/>
            <a:endParaRPr lang="en-US" dirty="0"/>
          </a:p>
          <a:p>
            <a:r>
              <a:rPr lang="en-US" dirty="0"/>
              <a:t>1993 </a:t>
            </a:r>
            <a:r>
              <a:rPr lang="mr-IN" dirty="0"/>
              <a:t>–</a:t>
            </a:r>
            <a:r>
              <a:rPr lang="en-US" dirty="0"/>
              <a:t> The first graphical browser (Mosaic) developed by Marc Andreessen, University of Illinois </a:t>
            </a:r>
          </a:p>
          <a:p>
            <a:pPr lvl="1"/>
            <a:r>
              <a:rPr lang="en-US" dirty="0"/>
              <a:t>Andreessen formed the company Netscape Communications Corp </a:t>
            </a:r>
          </a:p>
          <a:p>
            <a:pPr lvl="1"/>
            <a:r>
              <a:rPr lang="en-US" dirty="0"/>
              <a:t>Microsoft developed Internet Explorer </a:t>
            </a:r>
            <a:r>
              <a:rPr lang="mr-IN" dirty="0"/>
              <a:t>–</a:t>
            </a:r>
            <a:r>
              <a:rPr lang="en-US" dirty="0"/>
              <a:t> “browser war” between Internet Explorer and Netscape Navigator </a:t>
            </a:r>
          </a:p>
          <a:p>
            <a:pPr lvl="1"/>
            <a:endParaRPr lang="en-US" dirty="0"/>
          </a:p>
          <a:p>
            <a:r>
              <a:rPr lang="en-US" dirty="0"/>
              <a:t>1994 </a:t>
            </a:r>
            <a:r>
              <a:rPr lang="mr-IN" dirty="0"/>
              <a:t>–</a:t>
            </a:r>
            <a:r>
              <a:rPr lang="en-US" dirty="0"/>
              <a:t> CERN and MIT signed an agreement to setup </a:t>
            </a:r>
            <a:r>
              <a:rPr lang="en-US" b="1" dirty="0"/>
              <a:t>World Wide Web Consortium (W3C)</a:t>
            </a:r>
          </a:p>
        </p:txBody>
      </p:sp>
      <p:sp>
        <p:nvSpPr>
          <p:cNvPr id="3" name="Title 2"/>
          <p:cNvSpPr>
            <a:spLocks noGrp="1"/>
          </p:cNvSpPr>
          <p:nvPr>
            <p:ph type="title"/>
          </p:nvPr>
        </p:nvSpPr>
        <p:spPr/>
        <p:txBody>
          <a:bodyPr/>
          <a:lstStyle/>
          <a:p>
            <a:r>
              <a:rPr lang="en-US" dirty="0"/>
              <a:t>A History of the Web</a:t>
            </a:r>
          </a:p>
        </p:txBody>
      </p:sp>
    </p:spTree>
    <p:extLst>
      <p:ext uri="{BB962C8B-B14F-4D97-AF65-F5344CB8AC3E}">
        <p14:creationId xmlns:p14="http://schemas.microsoft.com/office/powerpoint/2010/main" val="78406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Web </a:t>
            </a:r>
            <a:r>
              <a:rPr lang="mr-IN" dirty="0"/>
              <a:t>–</a:t>
            </a:r>
            <a:r>
              <a:rPr lang="en-US" dirty="0"/>
              <a:t> Architectural Overview</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25812" y="1016000"/>
            <a:ext cx="8535559" cy="5537200"/>
          </a:xfrm>
          <a:prstGeom prst="rect">
            <a:avLst/>
          </a:prstGeom>
        </p:spPr>
      </p:pic>
      <p:sp>
        <p:nvSpPr>
          <p:cNvPr id="5" name="TextBox 4"/>
          <p:cNvSpPr txBox="1"/>
          <p:nvPr/>
        </p:nvSpPr>
        <p:spPr>
          <a:xfrm>
            <a:off x="261257" y="1698171"/>
            <a:ext cx="3064329"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55065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1137423"/>
            <a:ext cx="11552663" cy="5510119"/>
          </a:xfrm>
        </p:spPr>
        <p:txBody>
          <a:bodyPr/>
          <a:lstStyle/>
          <a:p>
            <a:r>
              <a:rPr lang="en-US" dirty="0"/>
              <a:t>Three questions to be answered for accessing a web page </a:t>
            </a:r>
          </a:p>
          <a:p>
            <a:pPr lvl="1"/>
            <a:r>
              <a:rPr lang="en-US" dirty="0"/>
              <a:t>What is the page called? (</a:t>
            </a:r>
            <a:r>
              <a:rPr lang="en-US" b="1" dirty="0" err="1"/>
              <a:t>courses.html</a:t>
            </a:r>
            <a:r>
              <a:rPr lang="en-US" dirty="0"/>
              <a:t>)</a:t>
            </a:r>
          </a:p>
          <a:p>
            <a:pPr lvl="1"/>
            <a:r>
              <a:rPr lang="en-US" dirty="0"/>
              <a:t>Where is the page located? (</a:t>
            </a:r>
            <a:r>
              <a:rPr lang="en-US" b="1" dirty="0" err="1"/>
              <a:t>cse.iitkgp.ac.in</a:t>
            </a:r>
            <a:r>
              <a:rPr lang="en-US" b="1" dirty="0"/>
              <a:t>/~</a:t>
            </a:r>
            <a:r>
              <a:rPr lang="en-US" b="1" dirty="0" err="1"/>
              <a:t>sandipc</a:t>
            </a:r>
            <a:r>
              <a:rPr lang="en-US" b="1" dirty="0"/>
              <a:t>/</a:t>
            </a:r>
            <a:r>
              <a:rPr lang="en-US" dirty="0"/>
              <a:t>)</a:t>
            </a:r>
          </a:p>
          <a:p>
            <a:pPr lvl="1"/>
            <a:r>
              <a:rPr lang="en-US" dirty="0"/>
              <a:t>How can the page be accessed? (</a:t>
            </a:r>
            <a:r>
              <a:rPr lang="en-US" b="1" dirty="0"/>
              <a:t>http://</a:t>
            </a:r>
            <a:r>
              <a:rPr lang="en-US" dirty="0"/>
              <a:t>) </a:t>
            </a:r>
          </a:p>
          <a:p>
            <a:pPr lvl="1"/>
            <a:endParaRPr lang="en-US" dirty="0"/>
          </a:p>
          <a:p>
            <a:r>
              <a:rPr lang="en-US" b="1" dirty="0"/>
              <a:t>Uniform Resource Locator (URL): </a:t>
            </a:r>
            <a:r>
              <a:rPr lang="en-US" dirty="0"/>
              <a:t>Each page is assigned a URL that effectively serves the page’s worldwide name</a:t>
            </a:r>
          </a:p>
          <a:p>
            <a:endParaRPr lang="en-US" b="1" dirty="0"/>
          </a:p>
          <a:p>
            <a:r>
              <a:rPr lang="en-US" b="1" dirty="0"/>
              <a:t>URL </a:t>
            </a:r>
            <a:r>
              <a:rPr lang="en-US" dirty="0"/>
              <a:t>have three components:</a:t>
            </a:r>
          </a:p>
          <a:p>
            <a:pPr lvl="1"/>
            <a:r>
              <a:rPr lang="en-US" dirty="0"/>
              <a:t>The protocol</a:t>
            </a:r>
          </a:p>
          <a:p>
            <a:pPr lvl="1"/>
            <a:r>
              <a:rPr lang="en-US" dirty="0"/>
              <a:t>The </a:t>
            </a:r>
            <a:r>
              <a:rPr lang="en-US" b="1" dirty="0"/>
              <a:t>qualified name</a:t>
            </a:r>
            <a:r>
              <a:rPr lang="en-US" dirty="0"/>
              <a:t> of the machine one which the page is located</a:t>
            </a:r>
          </a:p>
          <a:p>
            <a:pPr lvl="1"/>
            <a:r>
              <a:rPr lang="en-US" dirty="0"/>
              <a:t>The path uniquely indicating the specific page </a:t>
            </a:r>
          </a:p>
        </p:txBody>
      </p:sp>
      <p:sp>
        <p:nvSpPr>
          <p:cNvPr id="3" name="Title 2"/>
          <p:cNvSpPr>
            <a:spLocks noGrp="1"/>
          </p:cNvSpPr>
          <p:nvPr>
            <p:ph type="title"/>
          </p:nvPr>
        </p:nvSpPr>
        <p:spPr/>
        <p:txBody>
          <a:bodyPr/>
          <a:lstStyle/>
          <a:p>
            <a:r>
              <a:rPr lang="en-US" dirty="0"/>
              <a:t>HTTP </a:t>
            </a:r>
            <a:r>
              <a:rPr lang="mr-IN" dirty="0"/>
              <a:t>–</a:t>
            </a:r>
            <a:r>
              <a:rPr lang="en-US" dirty="0"/>
              <a:t> The Client Side</a:t>
            </a:r>
          </a:p>
        </p:txBody>
      </p:sp>
      <p:sp>
        <p:nvSpPr>
          <p:cNvPr id="4" name="TextBox 3"/>
          <p:cNvSpPr txBox="1"/>
          <p:nvPr/>
        </p:nvSpPr>
        <p:spPr>
          <a:xfrm>
            <a:off x="3686629" y="6334780"/>
            <a:ext cx="8222873" cy="523220"/>
          </a:xfrm>
          <a:prstGeom prst="rect">
            <a:avLst/>
          </a:prstGeom>
          <a:noFill/>
        </p:spPr>
        <p:txBody>
          <a:bodyPr wrap="square" rtlCol="0">
            <a:spAutoFit/>
          </a:bodyPr>
          <a:lstStyle/>
          <a:p>
            <a:r>
              <a:rPr lang="en-US" sz="2800" b="1" dirty="0">
                <a:solidFill>
                  <a:srgbClr val="FF0000"/>
                </a:solidFill>
              </a:rPr>
              <a:t>http://</a:t>
            </a:r>
            <a:r>
              <a:rPr lang="en-US" sz="2800" b="1" dirty="0">
                <a:solidFill>
                  <a:srgbClr val="0070C0"/>
                </a:solidFill>
              </a:rPr>
              <a:t>cse.iitkgp.ac.in/~sandipc/</a:t>
            </a:r>
            <a:r>
              <a:rPr lang="en-US" sz="2800" b="1" dirty="0">
                <a:solidFill>
                  <a:srgbClr val="92D050"/>
                </a:solidFill>
              </a:rPr>
              <a:t>courses.html</a:t>
            </a:r>
            <a:r>
              <a:rPr lang="en-US" sz="2800" b="1" dirty="0"/>
              <a:t> </a:t>
            </a:r>
          </a:p>
        </p:txBody>
      </p:sp>
    </p:spTree>
    <p:extLst>
      <p:ext uri="{BB962C8B-B14F-4D97-AF65-F5344CB8AC3E}">
        <p14:creationId xmlns:p14="http://schemas.microsoft.com/office/powerpoint/2010/main" val="78005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browser determines the URL</a:t>
            </a:r>
          </a:p>
          <a:p>
            <a:r>
              <a:rPr lang="en-US" dirty="0"/>
              <a:t>The browser asks DNS for the IP address of the server </a:t>
            </a:r>
            <a:r>
              <a:rPr lang="en-US" i="1" dirty="0" err="1"/>
              <a:t>cse.iitkgp.ac.in</a:t>
            </a:r>
            <a:endParaRPr lang="en-US" i="1" dirty="0"/>
          </a:p>
          <a:p>
            <a:r>
              <a:rPr lang="en-US" dirty="0"/>
              <a:t>DNS replies with 203.110.245.250 </a:t>
            </a:r>
          </a:p>
          <a:p>
            <a:r>
              <a:rPr lang="en-US" dirty="0"/>
              <a:t>The browser makes a TCP connection to 203.110.245.250 on port 80, the well known port for the HTTP protocol</a:t>
            </a:r>
          </a:p>
          <a:p>
            <a:r>
              <a:rPr lang="en-US" dirty="0"/>
              <a:t>It sends over an HTTP request asking for the page </a:t>
            </a:r>
            <a:r>
              <a:rPr lang="en-US" i="1" dirty="0"/>
              <a:t>/</a:t>
            </a:r>
            <a:r>
              <a:rPr lang="en-US" i="1" dirty="0" err="1"/>
              <a:t>courses.html</a:t>
            </a:r>
            <a:endParaRPr lang="en-US" dirty="0"/>
          </a:p>
          <a:p>
            <a:r>
              <a:rPr lang="en-US" dirty="0"/>
              <a:t>The </a:t>
            </a:r>
            <a:r>
              <a:rPr lang="en-US" i="1" dirty="0" err="1"/>
              <a:t>cse.iitkgp.ac.in</a:t>
            </a:r>
            <a:r>
              <a:rPr lang="en-US" dirty="0"/>
              <a:t> server sends the page as an HTTP response, for example by sending the file </a:t>
            </a:r>
            <a:r>
              <a:rPr lang="en-US" i="1" dirty="0"/>
              <a:t>/</a:t>
            </a:r>
            <a:r>
              <a:rPr lang="en-US" i="1" dirty="0" err="1"/>
              <a:t>courses.html</a:t>
            </a:r>
            <a:endParaRPr lang="en-US" dirty="0"/>
          </a:p>
          <a:p>
            <a:r>
              <a:rPr lang="en-US" dirty="0"/>
              <a:t>If the page includes URLS that are needed for display, the browser fetches the  other URLs using the same process. </a:t>
            </a:r>
          </a:p>
        </p:txBody>
      </p:sp>
      <p:sp>
        <p:nvSpPr>
          <p:cNvPr id="3" name="Title 2"/>
          <p:cNvSpPr>
            <a:spLocks noGrp="1"/>
          </p:cNvSpPr>
          <p:nvPr>
            <p:ph type="title"/>
          </p:nvPr>
        </p:nvSpPr>
        <p:spPr/>
        <p:txBody>
          <a:bodyPr>
            <a:normAutofit fontScale="90000"/>
          </a:bodyPr>
          <a:lstStyle/>
          <a:p>
            <a:r>
              <a:rPr lang="en-US" dirty="0"/>
              <a:t>The Steps When You Click http://</a:t>
            </a:r>
            <a:r>
              <a:rPr lang="en-US" dirty="0" err="1"/>
              <a:t>cse.iitkgp.ac.in</a:t>
            </a:r>
            <a:r>
              <a:rPr lang="en-US" dirty="0"/>
              <a:t>/~</a:t>
            </a:r>
            <a:r>
              <a:rPr lang="en-US" dirty="0" err="1"/>
              <a:t>sandipc</a:t>
            </a:r>
            <a:r>
              <a:rPr lang="en-US" dirty="0"/>
              <a:t>/</a:t>
            </a:r>
            <a:r>
              <a:rPr lang="en-US" dirty="0" err="1"/>
              <a:t>courses.html</a:t>
            </a:r>
            <a:endParaRPr lang="en-US" dirty="0"/>
          </a:p>
        </p:txBody>
      </p:sp>
    </p:spTree>
    <p:extLst>
      <p:ext uri="{BB962C8B-B14F-4D97-AF65-F5344CB8AC3E}">
        <p14:creationId xmlns:p14="http://schemas.microsoft.com/office/powerpoint/2010/main" val="1447174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Steps When You Click http://</a:t>
            </a:r>
            <a:r>
              <a:rPr lang="en-US" dirty="0" err="1"/>
              <a:t>cse.iitkgp.ac.in</a:t>
            </a:r>
            <a:r>
              <a:rPr lang="en-US" dirty="0"/>
              <a:t>/~</a:t>
            </a:r>
            <a:r>
              <a:rPr lang="en-US" dirty="0" err="1"/>
              <a:t>sandipc</a:t>
            </a:r>
            <a:r>
              <a:rPr lang="en-US" dirty="0"/>
              <a:t>/</a:t>
            </a:r>
            <a:r>
              <a:rPr lang="en-US" dirty="0" err="1"/>
              <a:t>courses.html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59537"/>
            <a:ext cx="12137510" cy="5076806"/>
          </a:xfrm>
          <a:prstGeom prst="rect">
            <a:avLst/>
          </a:prstGeom>
          <a:ln>
            <a:solidFill>
              <a:schemeClr val="accent1">
                <a:alpha val="67000"/>
              </a:schemeClr>
            </a:solidFill>
          </a:ln>
        </p:spPr>
      </p:pic>
      <p:sp>
        <p:nvSpPr>
          <p:cNvPr id="7" name="Rectangle 6"/>
          <p:cNvSpPr/>
          <p:nvPr/>
        </p:nvSpPr>
        <p:spPr>
          <a:xfrm>
            <a:off x="245327" y="1672683"/>
            <a:ext cx="4750419" cy="512956"/>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2620536" y="4055326"/>
            <a:ext cx="4939991" cy="538975"/>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413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Application Data Passes Through Different Layers</a:t>
            </a:r>
          </a:p>
        </p:txBody>
      </p:sp>
      <p:grpSp>
        <p:nvGrpSpPr>
          <p:cNvPr id="4" name="Group 3"/>
          <p:cNvGrpSpPr/>
          <p:nvPr/>
        </p:nvGrpSpPr>
        <p:grpSpPr>
          <a:xfrm>
            <a:off x="207033" y="1340478"/>
            <a:ext cx="2087592" cy="4853288"/>
            <a:chOff x="8609162" y="1739683"/>
            <a:chExt cx="3019246" cy="4329056"/>
          </a:xfrm>
        </p:grpSpPr>
        <p:sp>
          <p:nvSpPr>
            <p:cNvPr id="5" name="Rectangle 4"/>
            <p:cNvSpPr/>
            <p:nvPr/>
          </p:nvSpPr>
          <p:spPr>
            <a:xfrm>
              <a:off x="8609162" y="520609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Physical</a:t>
              </a:r>
            </a:p>
          </p:txBody>
        </p:sp>
        <p:sp>
          <p:nvSpPr>
            <p:cNvPr id="6" name="Rectangle 5"/>
            <p:cNvSpPr/>
            <p:nvPr/>
          </p:nvSpPr>
          <p:spPr>
            <a:xfrm>
              <a:off x="8609162" y="434345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7" name="Rectangle 6"/>
            <p:cNvSpPr/>
            <p:nvPr/>
          </p:nvSpPr>
          <p:spPr>
            <a:xfrm>
              <a:off x="8609162"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8609162" y="2602325"/>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8609162" y="1739683"/>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a:t>
              </a:r>
            </a:p>
          </p:txBody>
        </p:sp>
      </p:grpSp>
      <p:sp>
        <p:nvSpPr>
          <p:cNvPr id="10" name="Rectangle 9"/>
          <p:cNvSpPr/>
          <p:nvPr/>
        </p:nvSpPr>
        <p:spPr>
          <a:xfrm>
            <a:off x="7712015" y="1340478"/>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11" name="Rectangle 10"/>
          <p:cNvSpPr/>
          <p:nvPr/>
        </p:nvSpPr>
        <p:spPr>
          <a:xfrm>
            <a:off x="6717102" y="1340478"/>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12" name="Rectangle 11"/>
          <p:cNvSpPr/>
          <p:nvPr/>
        </p:nvSpPr>
        <p:spPr>
          <a:xfrm>
            <a:off x="7712015" y="2364995"/>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13" name="Rectangle 12"/>
          <p:cNvSpPr/>
          <p:nvPr/>
        </p:nvSpPr>
        <p:spPr>
          <a:xfrm>
            <a:off x="6717102" y="2364995"/>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14" name="Rectangle 13"/>
          <p:cNvSpPr/>
          <p:nvPr/>
        </p:nvSpPr>
        <p:spPr>
          <a:xfrm>
            <a:off x="5722189" y="2364994"/>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15" name="Rectangle 14"/>
          <p:cNvSpPr/>
          <p:nvPr/>
        </p:nvSpPr>
        <p:spPr>
          <a:xfrm>
            <a:off x="7712015" y="3472424"/>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16" name="Rectangle 15"/>
          <p:cNvSpPr/>
          <p:nvPr/>
        </p:nvSpPr>
        <p:spPr>
          <a:xfrm>
            <a:off x="6717102" y="3472424"/>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17" name="Rectangle 16"/>
          <p:cNvSpPr/>
          <p:nvPr/>
        </p:nvSpPr>
        <p:spPr>
          <a:xfrm>
            <a:off x="5722189" y="3472423"/>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18" name="Rectangle 17"/>
          <p:cNvSpPr/>
          <p:nvPr/>
        </p:nvSpPr>
        <p:spPr>
          <a:xfrm>
            <a:off x="4715773" y="3472423"/>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19" name="Rectangle 18"/>
          <p:cNvSpPr/>
          <p:nvPr/>
        </p:nvSpPr>
        <p:spPr>
          <a:xfrm>
            <a:off x="7712015" y="4491696"/>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20" name="Rectangle 19"/>
          <p:cNvSpPr/>
          <p:nvPr/>
        </p:nvSpPr>
        <p:spPr>
          <a:xfrm>
            <a:off x="6717102" y="4491696"/>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21" name="Rectangle 20"/>
          <p:cNvSpPr/>
          <p:nvPr/>
        </p:nvSpPr>
        <p:spPr>
          <a:xfrm>
            <a:off x="5722189" y="4491695"/>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22" name="Rectangle 21"/>
          <p:cNvSpPr/>
          <p:nvPr/>
        </p:nvSpPr>
        <p:spPr>
          <a:xfrm>
            <a:off x="4715773" y="4491695"/>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23" name="Rectangle 22"/>
          <p:cNvSpPr/>
          <p:nvPr/>
        </p:nvSpPr>
        <p:spPr>
          <a:xfrm>
            <a:off x="3709357" y="4491694"/>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t>MAC </a:t>
            </a:r>
            <a:r>
              <a:rPr lang="en-US" sz="2000" b="1" dirty="0"/>
              <a:t>Header</a:t>
            </a:r>
          </a:p>
        </p:txBody>
      </p:sp>
      <p:sp>
        <p:nvSpPr>
          <p:cNvPr id="24" name="Rectangle 23"/>
          <p:cNvSpPr/>
          <p:nvPr/>
        </p:nvSpPr>
        <p:spPr>
          <a:xfrm>
            <a:off x="7712015" y="5411199"/>
            <a:ext cx="2794959" cy="678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HTTP Data</a:t>
            </a:r>
          </a:p>
        </p:txBody>
      </p:sp>
      <p:sp>
        <p:nvSpPr>
          <p:cNvPr id="25" name="Rectangle 24"/>
          <p:cNvSpPr/>
          <p:nvPr/>
        </p:nvSpPr>
        <p:spPr>
          <a:xfrm>
            <a:off x="6717102" y="5411199"/>
            <a:ext cx="994913" cy="6781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a:t>HTTP Header</a:t>
            </a:r>
            <a:endParaRPr lang="en-US" sz="2000" b="1" dirty="0"/>
          </a:p>
        </p:txBody>
      </p:sp>
      <p:sp>
        <p:nvSpPr>
          <p:cNvPr id="26" name="Rectangle 25"/>
          <p:cNvSpPr/>
          <p:nvPr/>
        </p:nvSpPr>
        <p:spPr>
          <a:xfrm>
            <a:off x="5722189" y="5411198"/>
            <a:ext cx="994913" cy="6781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TCP Header</a:t>
            </a:r>
          </a:p>
        </p:txBody>
      </p:sp>
      <p:sp>
        <p:nvSpPr>
          <p:cNvPr id="27" name="Rectangle 26"/>
          <p:cNvSpPr/>
          <p:nvPr/>
        </p:nvSpPr>
        <p:spPr>
          <a:xfrm>
            <a:off x="4715773" y="5411198"/>
            <a:ext cx="994913" cy="6781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a:t>IP Header</a:t>
            </a:r>
          </a:p>
        </p:txBody>
      </p:sp>
      <p:sp>
        <p:nvSpPr>
          <p:cNvPr id="28" name="Rectangle 27"/>
          <p:cNvSpPr/>
          <p:nvPr/>
        </p:nvSpPr>
        <p:spPr>
          <a:xfrm>
            <a:off x="3709357" y="5411197"/>
            <a:ext cx="994913" cy="678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t>MAC </a:t>
            </a:r>
            <a:r>
              <a:rPr lang="en-US" sz="2000" b="1" dirty="0"/>
              <a:t>Header</a:t>
            </a:r>
          </a:p>
        </p:txBody>
      </p:sp>
      <p:sp>
        <p:nvSpPr>
          <p:cNvPr id="29" name="Rectangle 28"/>
          <p:cNvSpPr/>
          <p:nvPr/>
        </p:nvSpPr>
        <p:spPr>
          <a:xfrm>
            <a:off x="2708692"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a:t>PHY </a:t>
            </a:r>
            <a:r>
              <a:rPr lang="en-US" sz="2000" b="1" dirty="0"/>
              <a:t>Header</a:t>
            </a:r>
          </a:p>
        </p:txBody>
      </p:sp>
      <p:sp>
        <p:nvSpPr>
          <p:cNvPr id="30" name="Rectangle 29"/>
          <p:cNvSpPr/>
          <p:nvPr/>
        </p:nvSpPr>
        <p:spPr>
          <a:xfrm>
            <a:off x="10506974" y="5411196"/>
            <a:ext cx="994913" cy="67810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PHY Trailer</a:t>
            </a:r>
          </a:p>
        </p:txBody>
      </p:sp>
    </p:spTree>
    <p:extLst>
      <p:ext uri="{BB962C8B-B14F-4D97-AF65-F5344CB8AC3E}">
        <p14:creationId xmlns:p14="http://schemas.microsoft.com/office/powerpoint/2010/main" val="633641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browser displays the page </a:t>
            </a:r>
            <a:r>
              <a:rPr lang="en-US" i="1" dirty="0" err="1"/>
              <a:t>courses.html</a:t>
            </a:r>
            <a:endParaRPr lang="en-US" dirty="0"/>
          </a:p>
          <a:p>
            <a:r>
              <a:rPr lang="en-US" dirty="0"/>
              <a:t>The TCP connections are released if there are no other requests to the same server for a short period. </a:t>
            </a:r>
          </a:p>
        </p:txBody>
      </p:sp>
      <p:sp>
        <p:nvSpPr>
          <p:cNvPr id="3" name="Title 2"/>
          <p:cNvSpPr>
            <a:spLocks noGrp="1"/>
          </p:cNvSpPr>
          <p:nvPr>
            <p:ph type="title"/>
          </p:nvPr>
        </p:nvSpPr>
        <p:spPr/>
        <p:txBody>
          <a:bodyPr>
            <a:normAutofit fontScale="90000"/>
          </a:bodyPr>
          <a:lstStyle/>
          <a:p>
            <a:r>
              <a:rPr lang="en-US" dirty="0"/>
              <a:t>The Steps When You Click http://</a:t>
            </a:r>
            <a:r>
              <a:rPr lang="en-US" dirty="0" err="1"/>
              <a:t>cse.iitkgp.ac.in</a:t>
            </a:r>
            <a:r>
              <a:rPr lang="en-US" dirty="0"/>
              <a:t>/~</a:t>
            </a:r>
            <a:r>
              <a:rPr lang="en-US" dirty="0" err="1"/>
              <a:t>sandipc</a:t>
            </a:r>
            <a:r>
              <a:rPr lang="en-US" dirty="0"/>
              <a:t>/</a:t>
            </a:r>
            <a:r>
              <a:rPr lang="en-US" dirty="0" err="1"/>
              <a:t>courses.html</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18630" y="3077029"/>
            <a:ext cx="8573370" cy="3688120"/>
          </a:xfrm>
          <a:prstGeom prst="rect">
            <a:avLst/>
          </a:prstGeom>
        </p:spPr>
      </p:pic>
    </p:spTree>
    <p:extLst>
      <p:ext uri="{BB962C8B-B14F-4D97-AF65-F5344CB8AC3E}">
        <p14:creationId xmlns:p14="http://schemas.microsoft.com/office/powerpoint/2010/main" val="370015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59537"/>
            <a:ext cx="9027886" cy="3776131"/>
          </a:xfrm>
          <a:prstGeom prst="rect">
            <a:avLst/>
          </a:prstGeom>
          <a:ln>
            <a:solidFill>
              <a:schemeClr val="accent1">
                <a:alpha val="67000"/>
              </a:schemeClr>
            </a:solidFill>
          </a:ln>
        </p:spPr>
      </p:pic>
      <p:sp>
        <p:nvSpPr>
          <p:cNvPr id="2" name="Content Placeholder 1"/>
          <p:cNvSpPr>
            <a:spLocks noGrp="1"/>
          </p:cNvSpPr>
          <p:nvPr>
            <p:ph idx="1"/>
          </p:nvPr>
        </p:nvSpPr>
        <p:spPr>
          <a:xfrm>
            <a:off x="1" y="4789714"/>
            <a:ext cx="12192000" cy="1697548"/>
          </a:xfrm>
        </p:spPr>
        <p:txBody>
          <a:bodyPr/>
          <a:lstStyle/>
          <a:p>
            <a:r>
              <a:rPr lang="en-US" dirty="0"/>
              <a:t>Generalization of the URLs </a:t>
            </a:r>
            <a:r>
              <a:rPr lang="mr-IN" dirty="0"/>
              <a:t>–</a:t>
            </a:r>
            <a:r>
              <a:rPr lang="en-US" dirty="0"/>
              <a:t> specifies the pages only or partially refers the pages without complete locations</a:t>
            </a:r>
          </a:p>
          <a:p>
            <a:r>
              <a:rPr lang="en-US" i="1" dirty="0"/>
              <a:t>/images/</a:t>
            </a:r>
            <a:r>
              <a:rPr lang="en-US" i="1" dirty="0" err="1"/>
              <a:t>iit_kgp.png</a:t>
            </a:r>
            <a:r>
              <a:rPr lang="en-US" i="1" dirty="0"/>
              <a:t> </a:t>
            </a:r>
            <a:r>
              <a:rPr lang="mr-IN" dirty="0"/>
              <a:t>–</a:t>
            </a:r>
            <a:r>
              <a:rPr lang="en-US" dirty="0"/>
              <a:t> may become URL  </a:t>
            </a:r>
            <a:r>
              <a:rPr lang="en-US" i="1" dirty="0"/>
              <a:t>https://cse.iitd.ac.in/images/iit_kgp.png </a:t>
            </a:r>
            <a:r>
              <a:rPr lang="en-US" dirty="0"/>
              <a:t>if accessed from </a:t>
            </a:r>
            <a:r>
              <a:rPr lang="en-US" i="1" dirty="0"/>
              <a:t>cse.iitd.ac.in </a:t>
            </a:r>
          </a:p>
        </p:txBody>
      </p:sp>
      <p:sp>
        <p:nvSpPr>
          <p:cNvPr id="3" name="Title 2"/>
          <p:cNvSpPr>
            <a:spLocks noGrp="1"/>
          </p:cNvSpPr>
          <p:nvPr>
            <p:ph type="title"/>
          </p:nvPr>
        </p:nvSpPr>
        <p:spPr/>
        <p:txBody>
          <a:bodyPr/>
          <a:lstStyle/>
          <a:p>
            <a:r>
              <a:rPr lang="en-US" dirty="0"/>
              <a:t>Uniform Resource Identifier (URI)</a:t>
            </a:r>
          </a:p>
        </p:txBody>
      </p:sp>
      <p:sp>
        <p:nvSpPr>
          <p:cNvPr id="4" name="Rectangle 3"/>
          <p:cNvSpPr/>
          <p:nvPr/>
        </p:nvSpPr>
        <p:spPr>
          <a:xfrm>
            <a:off x="2061029" y="3178629"/>
            <a:ext cx="3483428" cy="457730"/>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0078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Accept a TCP connection from a client (a browser).</a:t>
            </a:r>
          </a:p>
          <a:p>
            <a:r>
              <a:rPr lang="en-US" dirty="0"/>
              <a:t>Get the path to the page, which is the name of the file requested.</a:t>
            </a:r>
          </a:p>
          <a:p>
            <a:r>
              <a:rPr lang="en-US" dirty="0"/>
              <a:t>Get the file (from disk).</a:t>
            </a:r>
          </a:p>
          <a:p>
            <a:r>
              <a:rPr lang="en-US" dirty="0"/>
              <a:t>Sends the content of the file to the client.</a:t>
            </a:r>
          </a:p>
          <a:p>
            <a:r>
              <a:rPr lang="en-US" dirty="0"/>
              <a:t>Release (close) the TCP connection. </a:t>
            </a:r>
          </a:p>
        </p:txBody>
      </p:sp>
      <p:sp>
        <p:nvSpPr>
          <p:cNvPr id="3" name="Title 2"/>
          <p:cNvSpPr>
            <a:spLocks noGrp="1"/>
          </p:cNvSpPr>
          <p:nvPr>
            <p:ph type="title"/>
          </p:nvPr>
        </p:nvSpPr>
        <p:spPr/>
        <p:txBody>
          <a:bodyPr/>
          <a:lstStyle/>
          <a:p>
            <a:r>
              <a:rPr lang="en-US" dirty="0"/>
              <a:t>HTTP </a:t>
            </a:r>
            <a:r>
              <a:rPr lang="mr-IN" dirty="0"/>
              <a:t>–</a:t>
            </a:r>
            <a:r>
              <a:rPr lang="en-US" dirty="0"/>
              <a:t> The Server Side</a:t>
            </a:r>
          </a:p>
        </p:txBody>
      </p:sp>
    </p:spTree>
    <p:extLst>
      <p:ext uri="{BB962C8B-B14F-4D97-AF65-F5344CB8AC3E}">
        <p14:creationId xmlns:p14="http://schemas.microsoft.com/office/powerpoint/2010/main" val="709785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Multi-Threaded Server</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81100" y="1075871"/>
            <a:ext cx="9613900" cy="3835400"/>
          </a:xfrm>
          <a:prstGeom prst="rect">
            <a:avLst/>
          </a:prstGeom>
        </p:spPr>
      </p:pic>
      <p:sp>
        <p:nvSpPr>
          <p:cNvPr id="5" name="TextBox 4"/>
          <p:cNvSpPr txBox="1"/>
          <p:nvPr/>
        </p:nvSpPr>
        <p:spPr>
          <a:xfrm>
            <a:off x="4513942" y="5998462"/>
            <a:ext cx="6618515"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6" name="TextBox 5"/>
          <p:cNvSpPr txBox="1"/>
          <p:nvPr/>
        </p:nvSpPr>
        <p:spPr>
          <a:xfrm>
            <a:off x="290286" y="3831771"/>
            <a:ext cx="4049485" cy="954107"/>
          </a:xfrm>
          <a:prstGeom prst="rect">
            <a:avLst/>
          </a:prstGeom>
          <a:noFill/>
        </p:spPr>
        <p:txBody>
          <a:bodyPr wrap="square" rtlCol="0">
            <a:spAutoFit/>
          </a:bodyPr>
          <a:lstStyle/>
          <a:p>
            <a:r>
              <a:rPr lang="en-US" sz="2800" b="1" dirty="0"/>
              <a:t>Serves multiple client requests simultaneously</a:t>
            </a:r>
          </a:p>
        </p:txBody>
      </p:sp>
    </p:spTree>
    <p:extLst>
      <p:ext uri="{BB962C8B-B14F-4D97-AF65-F5344CB8AC3E}">
        <p14:creationId xmlns:p14="http://schemas.microsoft.com/office/powerpoint/2010/main" val="1471400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 uses TCP to set up a connection between the server and the client. In general, HTTP server runs at port 80 (default port) or 8080 (alternate port). </a:t>
            </a:r>
          </a:p>
          <a:p>
            <a:endParaRPr lang="en-US" dirty="0"/>
          </a:p>
          <a:p>
            <a:r>
              <a:rPr lang="en-US" dirty="0"/>
              <a:t>HTTP 1.0 </a:t>
            </a:r>
            <a:r>
              <a:rPr lang="mr-IN" dirty="0"/>
              <a:t>–</a:t>
            </a:r>
            <a:r>
              <a:rPr lang="en-US" dirty="0"/>
              <a:t> After the connections were established, a single request was sent over and a single response was sent back. Then the TCP connections are released. </a:t>
            </a:r>
          </a:p>
          <a:p>
            <a:pPr lvl="1"/>
            <a:r>
              <a:rPr lang="en-US" dirty="0"/>
              <a:t>Create separate connections for every content in the web-page. Overhead is high. </a:t>
            </a:r>
          </a:p>
          <a:p>
            <a:pPr lvl="1"/>
            <a:endParaRPr lang="en-US" dirty="0"/>
          </a:p>
          <a:p>
            <a:r>
              <a:rPr lang="en-US" b="1" dirty="0"/>
              <a:t>Persistent Connection </a:t>
            </a:r>
            <a:r>
              <a:rPr lang="en-US" dirty="0"/>
              <a:t>(HTTP 1.1) </a:t>
            </a:r>
            <a:r>
              <a:rPr lang="mr-IN" dirty="0"/>
              <a:t>–</a:t>
            </a:r>
            <a:r>
              <a:rPr lang="en-US" dirty="0"/>
              <a:t> send additional requests and additional responses in a single TCP connection (</a:t>
            </a:r>
            <a:r>
              <a:rPr lang="en-US" b="1" dirty="0"/>
              <a:t>connection reuse)</a:t>
            </a:r>
            <a:r>
              <a:rPr lang="en-US" dirty="0"/>
              <a:t>. </a:t>
            </a:r>
          </a:p>
          <a:p>
            <a:pPr lvl="1"/>
            <a:r>
              <a:rPr lang="en-US" dirty="0"/>
              <a:t>It is also possible to </a:t>
            </a:r>
            <a:r>
              <a:rPr lang="en-US" b="1" dirty="0"/>
              <a:t>pipeline requests</a:t>
            </a:r>
            <a:r>
              <a:rPr lang="en-US" dirty="0"/>
              <a:t>. </a:t>
            </a:r>
          </a:p>
        </p:txBody>
      </p:sp>
      <p:sp>
        <p:nvSpPr>
          <p:cNvPr id="3" name="Title 2"/>
          <p:cNvSpPr>
            <a:spLocks noGrp="1"/>
          </p:cNvSpPr>
          <p:nvPr>
            <p:ph type="title"/>
          </p:nvPr>
        </p:nvSpPr>
        <p:spPr/>
        <p:txBody>
          <a:bodyPr/>
          <a:lstStyle/>
          <a:p>
            <a:r>
              <a:rPr lang="en-US" dirty="0"/>
              <a:t>Connections </a:t>
            </a:r>
          </a:p>
        </p:txBody>
      </p:sp>
    </p:spTree>
    <p:extLst>
      <p:ext uri="{BB962C8B-B14F-4D97-AF65-F5344CB8AC3E}">
        <p14:creationId xmlns:p14="http://schemas.microsoft.com/office/powerpoint/2010/main" val="387519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Connections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6544" y="873696"/>
            <a:ext cx="9398000" cy="5334000"/>
          </a:xfrm>
          <a:prstGeom prst="rect">
            <a:avLst/>
          </a:prstGeom>
        </p:spPr>
      </p:pic>
      <p:sp>
        <p:nvSpPr>
          <p:cNvPr id="6" name="TextBox 5"/>
          <p:cNvSpPr txBox="1"/>
          <p:nvPr/>
        </p:nvSpPr>
        <p:spPr>
          <a:xfrm>
            <a:off x="3127831" y="5985881"/>
            <a:ext cx="1698171" cy="523220"/>
          </a:xfrm>
          <a:prstGeom prst="rect">
            <a:avLst/>
          </a:prstGeom>
          <a:noFill/>
        </p:spPr>
        <p:txBody>
          <a:bodyPr wrap="square" rtlCol="0">
            <a:spAutoFit/>
          </a:bodyPr>
          <a:lstStyle/>
          <a:p>
            <a:r>
              <a:rPr lang="en-US" sz="2800" b="1" dirty="0"/>
              <a:t>HTTP 1.0</a:t>
            </a:r>
          </a:p>
        </p:txBody>
      </p:sp>
      <p:sp>
        <p:nvSpPr>
          <p:cNvPr id="7" name="TextBox 6"/>
          <p:cNvSpPr txBox="1"/>
          <p:nvPr/>
        </p:nvSpPr>
        <p:spPr>
          <a:xfrm>
            <a:off x="5163458" y="5903893"/>
            <a:ext cx="3679372" cy="954107"/>
          </a:xfrm>
          <a:prstGeom prst="rect">
            <a:avLst/>
          </a:prstGeom>
          <a:noFill/>
        </p:spPr>
        <p:txBody>
          <a:bodyPr wrap="square" rtlCol="0">
            <a:spAutoFit/>
          </a:bodyPr>
          <a:lstStyle/>
          <a:p>
            <a:r>
              <a:rPr lang="en-US" sz="2800" b="1" dirty="0"/>
              <a:t>HTTP 1.1 </a:t>
            </a:r>
            <a:r>
              <a:rPr lang="mr-IN" sz="2800" b="1" dirty="0"/>
              <a:t>–</a:t>
            </a:r>
            <a:r>
              <a:rPr lang="en-US" sz="2800" b="1" dirty="0"/>
              <a:t> Persistent Connections</a:t>
            </a:r>
          </a:p>
        </p:txBody>
      </p:sp>
      <p:sp>
        <p:nvSpPr>
          <p:cNvPr id="8" name="TextBox 7"/>
          <p:cNvSpPr txBox="1"/>
          <p:nvPr/>
        </p:nvSpPr>
        <p:spPr>
          <a:xfrm>
            <a:off x="8407399" y="5856399"/>
            <a:ext cx="3784601" cy="954107"/>
          </a:xfrm>
          <a:prstGeom prst="rect">
            <a:avLst/>
          </a:prstGeom>
          <a:noFill/>
        </p:spPr>
        <p:txBody>
          <a:bodyPr wrap="square" rtlCol="0">
            <a:spAutoFit/>
          </a:bodyPr>
          <a:lstStyle/>
          <a:p>
            <a:r>
              <a:rPr lang="en-US" sz="2800" b="1" dirty="0"/>
              <a:t>HTTP 1.1 </a:t>
            </a:r>
            <a:r>
              <a:rPr lang="mr-IN" sz="2800" b="1" dirty="0"/>
              <a:t>–</a:t>
            </a:r>
            <a:r>
              <a:rPr lang="en-US" sz="2800" b="1" dirty="0"/>
              <a:t> Persistent Connections (Pipelined)</a:t>
            </a:r>
          </a:p>
        </p:txBody>
      </p:sp>
      <p:sp>
        <p:nvSpPr>
          <p:cNvPr id="9" name="TextBox 8"/>
          <p:cNvSpPr txBox="1"/>
          <p:nvPr/>
        </p:nvSpPr>
        <p:spPr>
          <a:xfrm>
            <a:off x="0" y="4677662"/>
            <a:ext cx="2917371"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
        <p:nvSpPr>
          <p:cNvPr id="10" name="TextBox 9"/>
          <p:cNvSpPr txBox="1"/>
          <p:nvPr/>
        </p:nvSpPr>
        <p:spPr>
          <a:xfrm>
            <a:off x="94342" y="873696"/>
            <a:ext cx="2728685" cy="2031325"/>
          </a:xfrm>
          <a:prstGeom prst="rect">
            <a:avLst/>
          </a:prstGeom>
          <a:noFill/>
        </p:spPr>
        <p:txBody>
          <a:bodyPr wrap="square" rtlCol="0">
            <a:spAutoFit/>
          </a:bodyPr>
          <a:lstStyle/>
          <a:p>
            <a:r>
              <a:rPr lang="en-US" b="1" dirty="0"/>
              <a:t>Persistent Connections: </a:t>
            </a:r>
            <a:r>
              <a:rPr lang="en-US" dirty="0"/>
              <a:t>Set at </a:t>
            </a:r>
            <a:r>
              <a:rPr lang="en-US" i="1" dirty="0"/>
              <a:t>keep-alive </a:t>
            </a:r>
            <a:r>
              <a:rPr lang="en-US" dirty="0"/>
              <a:t>information in the HTTP header (HTTP 1.0) </a:t>
            </a:r>
          </a:p>
          <a:p>
            <a:endParaRPr lang="en-US" b="1" dirty="0"/>
          </a:p>
          <a:p>
            <a:r>
              <a:rPr lang="en-US" b="1" dirty="0"/>
              <a:t>HTTP 1.1 </a:t>
            </a:r>
            <a:r>
              <a:rPr lang="mr-IN" b="1" dirty="0"/>
              <a:t>–</a:t>
            </a:r>
            <a:r>
              <a:rPr lang="en-US" b="1" dirty="0"/>
              <a:t> All connections are by default persistent</a:t>
            </a:r>
          </a:p>
        </p:txBody>
      </p:sp>
    </p:spTree>
    <p:extLst>
      <p:ext uri="{BB962C8B-B14F-4D97-AF65-F5344CB8AC3E}">
        <p14:creationId xmlns:p14="http://schemas.microsoft.com/office/powerpoint/2010/main" val="2018683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1137424"/>
            <a:ext cx="6752063" cy="5349838"/>
          </a:xfrm>
        </p:spPr>
        <p:txBody>
          <a:bodyPr/>
          <a:lstStyle/>
          <a:p>
            <a:r>
              <a:rPr lang="en-US" dirty="0"/>
              <a:t>Specifies what a HTTP Request will do</a:t>
            </a:r>
          </a:p>
          <a:p>
            <a:endParaRPr lang="en-US" dirty="0"/>
          </a:p>
          <a:p>
            <a:r>
              <a:rPr lang="en-US" dirty="0"/>
              <a:t>GET </a:t>
            </a:r>
            <a:r>
              <a:rPr lang="en-US" i="1" dirty="0"/>
              <a:t>filename</a:t>
            </a:r>
            <a:r>
              <a:rPr lang="en-US" dirty="0"/>
              <a:t> HTTP/1.1</a:t>
            </a:r>
          </a:p>
        </p:txBody>
      </p:sp>
      <p:sp>
        <p:nvSpPr>
          <p:cNvPr id="3" name="Title 2"/>
          <p:cNvSpPr>
            <a:spLocks noGrp="1"/>
          </p:cNvSpPr>
          <p:nvPr>
            <p:ph type="title"/>
          </p:nvPr>
        </p:nvSpPr>
        <p:spPr/>
        <p:txBody>
          <a:bodyPr/>
          <a:lstStyle/>
          <a:p>
            <a:r>
              <a:rPr lang="en-US" dirty="0"/>
              <a:t>HTTP Request Methods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08902" y="1621972"/>
            <a:ext cx="4800600" cy="35433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3650" y="2905456"/>
            <a:ext cx="5717721" cy="3381044"/>
          </a:xfrm>
          <a:prstGeom prst="rect">
            <a:avLst/>
          </a:prstGeom>
        </p:spPr>
      </p:pic>
    </p:spTree>
    <p:extLst>
      <p:ext uri="{BB962C8B-B14F-4D97-AF65-F5344CB8AC3E}">
        <p14:creationId xmlns:p14="http://schemas.microsoft.com/office/powerpoint/2010/main" val="1833055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 Request Header Fields (Partial List)</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2700" y="1168400"/>
            <a:ext cx="9626600" cy="4508500"/>
          </a:xfrm>
          <a:prstGeom prst="rect">
            <a:avLst/>
          </a:prstGeom>
        </p:spPr>
      </p:pic>
    </p:spTree>
    <p:extLst>
      <p:ext uri="{BB962C8B-B14F-4D97-AF65-F5344CB8AC3E}">
        <p14:creationId xmlns:p14="http://schemas.microsoft.com/office/powerpoint/2010/main" val="886498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Specifies the status of the request message. </a:t>
            </a:r>
          </a:p>
        </p:txBody>
      </p:sp>
      <p:sp>
        <p:nvSpPr>
          <p:cNvPr id="3" name="Title 2"/>
          <p:cNvSpPr>
            <a:spLocks noGrp="1"/>
          </p:cNvSpPr>
          <p:nvPr>
            <p:ph type="title"/>
          </p:nvPr>
        </p:nvSpPr>
        <p:spPr/>
        <p:txBody>
          <a:bodyPr/>
          <a:lstStyle/>
          <a:p>
            <a:r>
              <a:rPr lang="en-US" dirty="0"/>
              <a:t>HTTP Response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5514" y="1672771"/>
            <a:ext cx="8280400" cy="24384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40928" y="4111171"/>
            <a:ext cx="5401129" cy="2721285"/>
          </a:xfrm>
          <a:prstGeom prst="rect">
            <a:avLst/>
          </a:prstGeom>
        </p:spPr>
      </p:pic>
    </p:spTree>
    <p:extLst>
      <p:ext uri="{BB962C8B-B14F-4D97-AF65-F5344CB8AC3E}">
        <p14:creationId xmlns:p14="http://schemas.microsoft.com/office/powerpoint/2010/main" val="212000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 Response Header Fields (Partial List)</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60500" y="1397000"/>
            <a:ext cx="9271000" cy="4064000"/>
          </a:xfrm>
          <a:prstGeom prst="rect">
            <a:avLst/>
          </a:prstGeom>
        </p:spPr>
      </p:pic>
    </p:spTree>
    <p:extLst>
      <p:ext uri="{BB962C8B-B14F-4D97-AF65-F5344CB8AC3E}">
        <p14:creationId xmlns:p14="http://schemas.microsoft.com/office/powerpoint/2010/main" val="547878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Application Layer Interfacing</a:t>
            </a:r>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grpSp>
        <p:nvGrpSpPr>
          <p:cNvPr id="4" name="Group 3"/>
          <p:cNvGrpSpPr/>
          <p:nvPr/>
        </p:nvGrpSpPr>
        <p:grpSpPr>
          <a:xfrm>
            <a:off x="609601" y="1108250"/>
            <a:ext cx="6736130" cy="4686571"/>
            <a:chOff x="3418656" y="147262"/>
            <a:chExt cx="9742345" cy="4180347"/>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3418656" y="147262"/>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Application - 1</a:t>
              </a:r>
              <a:endParaRPr lang="en-US" sz="2800" b="1" dirty="0"/>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19" name="Rectangle 18"/>
          <p:cNvSpPr/>
          <p:nvPr/>
        </p:nvSpPr>
        <p:spPr>
          <a:xfrm>
            <a:off x="3389087"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 - 2</a:t>
            </a:r>
          </a:p>
        </p:txBody>
      </p:sp>
      <p:sp>
        <p:nvSpPr>
          <p:cNvPr id="20" name="Rectangle 19"/>
          <p:cNvSpPr/>
          <p:nvPr/>
        </p:nvSpPr>
        <p:spPr>
          <a:xfrm>
            <a:off x="6197018" y="1098717"/>
            <a:ext cx="232093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 - 3</a:t>
            </a:r>
          </a:p>
        </p:txBody>
      </p:sp>
      <p:sp>
        <p:nvSpPr>
          <p:cNvPr id="21" name="Rectangle 20"/>
          <p:cNvSpPr/>
          <p:nvPr/>
        </p:nvSpPr>
        <p:spPr>
          <a:xfrm>
            <a:off x="8921059" y="1084430"/>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Application - 4</a:t>
            </a:r>
          </a:p>
        </p:txBody>
      </p:sp>
    </p:spTree>
    <p:extLst>
      <p:ext uri="{BB962C8B-B14F-4D97-AF65-F5344CB8AC3E}">
        <p14:creationId xmlns:p14="http://schemas.microsoft.com/office/powerpoint/2010/main" val="395761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82894" y="1392918"/>
            <a:ext cx="11872634" cy="2888796"/>
          </a:xfrm>
        </p:spPr>
      </p:pic>
      <p:sp>
        <p:nvSpPr>
          <p:cNvPr id="3" name="Title 2"/>
          <p:cNvSpPr>
            <a:spLocks noGrp="1"/>
          </p:cNvSpPr>
          <p:nvPr>
            <p:ph type="title"/>
          </p:nvPr>
        </p:nvSpPr>
        <p:spPr/>
        <p:txBody>
          <a:bodyPr/>
          <a:lstStyle/>
          <a:p>
            <a:r>
              <a:rPr lang="en-US" dirty="0"/>
              <a:t>HTTP Caching</a:t>
            </a:r>
          </a:p>
        </p:txBody>
      </p:sp>
      <p:sp>
        <p:nvSpPr>
          <p:cNvPr id="6" name="TextBox 5"/>
          <p:cNvSpPr txBox="1"/>
          <p:nvPr/>
        </p:nvSpPr>
        <p:spPr>
          <a:xfrm>
            <a:off x="4513942" y="5998462"/>
            <a:ext cx="6618515"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359058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Dynamic Web Applications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5073" y="1601787"/>
            <a:ext cx="11561854" cy="3827463"/>
          </a:xfrm>
          <a:prstGeom prst="rect">
            <a:avLst/>
          </a:prstGeom>
        </p:spPr>
      </p:pic>
      <p:sp>
        <p:nvSpPr>
          <p:cNvPr id="5" name="TextBox 4"/>
          <p:cNvSpPr txBox="1"/>
          <p:nvPr/>
        </p:nvSpPr>
        <p:spPr>
          <a:xfrm>
            <a:off x="4513942" y="5998462"/>
            <a:ext cx="6618515" cy="369332"/>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722213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 is by default a </a:t>
            </a:r>
            <a:r>
              <a:rPr lang="en-US" b="1" dirty="0"/>
              <a:t>stateless protocol</a:t>
            </a:r>
            <a:endParaRPr lang="en-US" b="1" i="1" dirty="0"/>
          </a:p>
          <a:p>
            <a:pPr lvl="1"/>
            <a:r>
              <a:rPr lang="en-US" dirty="0"/>
              <a:t>Every Response corresponds to the previous Request only, it does not remember any state information, such as last page accessed</a:t>
            </a:r>
          </a:p>
          <a:p>
            <a:pPr lvl="1"/>
            <a:endParaRPr lang="en-US" dirty="0"/>
          </a:p>
          <a:p>
            <a:r>
              <a:rPr lang="en-US" dirty="0"/>
              <a:t>Use </a:t>
            </a:r>
            <a:r>
              <a:rPr lang="en-US" b="1" dirty="0"/>
              <a:t>Cookies</a:t>
            </a:r>
            <a:r>
              <a:rPr lang="en-US" dirty="0"/>
              <a:t> to store the state information. Client forwards the additional information along with the Request message by reading the cookie.</a:t>
            </a:r>
          </a:p>
        </p:txBody>
      </p:sp>
      <p:sp>
        <p:nvSpPr>
          <p:cNvPr id="3" name="Title 2"/>
          <p:cNvSpPr>
            <a:spLocks noGrp="1"/>
          </p:cNvSpPr>
          <p:nvPr>
            <p:ph type="title"/>
          </p:nvPr>
        </p:nvSpPr>
        <p:spPr/>
        <p:txBody>
          <a:bodyPr/>
          <a:lstStyle/>
          <a:p>
            <a:r>
              <a:rPr lang="en-US" dirty="0"/>
              <a:t>Cookies</a:t>
            </a:r>
          </a:p>
        </p:txBody>
      </p:sp>
      <p:pic>
        <p:nvPicPr>
          <p:cNvPr id="4" name="Picture 3"/>
          <p:cNvPicPr>
            <a:picLocks noChangeAspect="1"/>
          </p:cNvPicPr>
          <p:nvPr/>
        </p:nvPicPr>
        <p:blipFill>
          <a:blip r:embed="rId2"/>
          <a:stretch>
            <a:fillRect/>
          </a:stretch>
        </p:blipFill>
        <p:spPr>
          <a:xfrm>
            <a:off x="4532063" y="3730172"/>
            <a:ext cx="5928143" cy="3075800"/>
          </a:xfrm>
          <a:prstGeom prst="rect">
            <a:avLst/>
          </a:prstGeom>
        </p:spPr>
      </p:pic>
    </p:spTree>
    <p:extLst>
      <p:ext uri="{BB962C8B-B14F-4D97-AF65-F5344CB8AC3E}">
        <p14:creationId xmlns:p14="http://schemas.microsoft.com/office/powerpoint/2010/main" val="1396680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Intercepts the TCP connections to process the HTTP data. </a:t>
            </a:r>
          </a:p>
        </p:txBody>
      </p:sp>
      <p:sp>
        <p:nvSpPr>
          <p:cNvPr id="3" name="Title 2"/>
          <p:cNvSpPr>
            <a:spLocks noGrp="1"/>
          </p:cNvSpPr>
          <p:nvPr>
            <p:ph type="title"/>
          </p:nvPr>
        </p:nvSpPr>
        <p:spPr/>
        <p:txBody>
          <a:bodyPr/>
          <a:lstStyle/>
          <a:p>
            <a:r>
              <a:rPr lang="en-US" dirty="0"/>
              <a:t>HTTP Proxy</a:t>
            </a:r>
          </a:p>
        </p:txBody>
      </p:sp>
      <p:pic>
        <p:nvPicPr>
          <p:cNvPr id="4" name="Picture 3"/>
          <p:cNvPicPr>
            <a:picLocks noChangeAspect="1"/>
          </p:cNvPicPr>
          <p:nvPr/>
        </p:nvPicPr>
        <p:blipFill>
          <a:blip r:embed="rId2"/>
          <a:stretch>
            <a:fillRect/>
          </a:stretch>
        </p:blipFill>
        <p:spPr>
          <a:xfrm>
            <a:off x="1393370" y="1667459"/>
            <a:ext cx="9158515" cy="4674659"/>
          </a:xfrm>
          <a:prstGeom prst="rect">
            <a:avLst/>
          </a:prstGeom>
        </p:spPr>
      </p:pic>
      <p:sp>
        <p:nvSpPr>
          <p:cNvPr id="5" name="TextBox 4"/>
          <p:cNvSpPr txBox="1"/>
          <p:nvPr/>
        </p:nvSpPr>
        <p:spPr>
          <a:xfrm>
            <a:off x="5675085" y="6342118"/>
            <a:ext cx="1785257" cy="461665"/>
          </a:xfrm>
          <a:prstGeom prst="rect">
            <a:avLst/>
          </a:prstGeom>
          <a:noFill/>
        </p:spPr>
        <p:txBody>
          <a:bodyPr wrap="square" rtlCol="0">
            <a:spAutoFit/>
          </a:bodyPr>
          <a:lstStyle/>
          <a:p>
            <a:r>
              <a:rPr lang="en-US" sz="2400" b="1" dirty="0"/>
              <a:t>HTTP Proxy</a:t>
            </a:r>
          </a:p>
        </p:txBody>
      </p:sp>
    </p:spTree>
    <p:extLst>
      <p:ext uri="{BB962C8B-B14F-4D97-AF65-F5344CB8AC3E}">
        <p14:creationId xmlns:p14="http://schemas.microsoft.com/office/powerpoint/2010/main" val="1132684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Application Layer Interfacing</a:t>
            </a:r>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2762173" y="135573"/>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Name Service</a:t>
              </a:r>
            </a:p>
            <a:p>
              <a:pPr algn="ctr"/>
              <a:r>
                <a:rPr lang="en-US" sz="2800" b="1" dirty="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19" name="Rectangle 18"/>
          <p:cNvSpPr/>
          <p:nvPr/>
        </p:nvSpPr>
        <p:spPr>
          <a:xfrm>
            <a:off x="3121250"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Web</a:t>
            </a:r>
          </a:p>
          <a:p>
            <a:pPr algn="ctr"/>
            <a:r>
              <a:rPr lang="en-US" sz="2800" b="1" dirty="0"/>
              <a:t>(HTTP)</a:t>
            </a:r>
          </a:p>
        </p:txBody>
      </p:sp>
      <p:sp>
        <p:nvSpPr>
          <p:cNvPr id="20" name="Rectangle 19"/>
          <p:cNvSpPr/>
          <p:nvPr/>
        </p:nvSpPr>
        <p:spPr>
          <a:xfrm>
            <a:off x="5914573" y="1098717"/>
            <a:ext cx="3006486" cy="967105"/>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Email</a:t>
            </a:r>
          </a:p>
          <a:p>
            <a:pPr algn="ctr"/>
            <a:r>
              <a:rPr lang="en-US" sz="2800" b="1" dirty="0"/>
              <a:t>(SMTP, POP, IMAP)</a:t>
            </a:r>
          </a:p>
        </p:txBody>
      </p:sp>
      <p:sp>
        <p:nvSpPr>
          <p:cNvPr id="21" name="Rectangle 20"/>
          <p:cNvSpPr/>
          <p:nvPr/>
        </p:nvSpPr>
        <p:spPr>
          <a:xfrm>
            <a:off x="9371002" y="1107108"/>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File Transfer</a:t>
            </a:r>
          </a:p>
          <a:p>
            <a:pPr algn="ctr"/>
            <a:r>
              <a:rPr lang="en-US" sz="2800" b="1" dirty="0"/>
              <a:t>(FTP)</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p14="http://schemas.microsoft.com/office/powerpoint/2010/main" val="1947542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94604" y="917593"/>
            <a:ext cx="9730886" cy="3204463"/>
          </a:xfrm>
        </p:spPr>
      </p:pic>
      <p:sp>
        <p:nvSpPr>
          <p:cNvPr id="3" name="Title 2"/>
          <p:cNvSpPr>
            <a:spLocks noGrp="1"/>
          </p:cNvSpPr>
          <p:nvPr>
            <p:ph type="title"/>
          </p:nvPr>
        </p:nvSpPr>
        <p:spPr/>
        <p:txBody>
          <a:bodyPr/>
          <a:lstStyle/>
          <a:p>
            <a:r>
              <a:rPr lang="en-US" dirty="0"/>
              <a:t>Electronic Mails </a:t>
            </a:r>
            <a:r>
              <a:rPr lang="mr-IN" dirty="0"/>
              <a:t>–</a:t>
            </a:r>
            <a:r>
              <a:rPr lang="en-US" dirty="0"/>
              <a:t> Architecture and Services</a:t>
            </a:r>
          </a:p>
        </p:txBody>
      </p:sp>
      <p:sp>
        <p:nvSpPr>
          <p:cNvPr id="6" name="Content Placeholder 1"/>
          <p:cNvSpPr txBox="1">
            <a:spLocks/>
          </p:cNvSpPr>
          <p:nvPr/>
        </p:nvSpPr>
        <p:spPr>
          <a:xfrm>
            <a:off x="356839" y="4601029"/>
            <a:ext cx="11552663" cy="188623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User Agent: </a:t>
            </a:r>
            <a:r>
              <a:rPr lang="en-US" dirty="0"/>
              <a:t>Allow people to read and send emails.</a:t>
            </a:r>
          </a:p>
          <a:p>
            <a:r>
              <a:rPr lang="en-US" b="1" dirty="0"/>
              <a:t>Message Transfer Agents (main servers): </a:t>
            </a:r>
            <a:r>
              <a:rPr lang="en-US" dirty="0"/>
              <a:t>Move the message from the source to the destination</a:t>
            </a:r>
            <a:endParaRPr lang="en-US" b="1" dirty="0"/>
          </a:p>
          <a:p>
            <a:endParaRPr lang="en-US" dirty="0"/>
          </a:p>
        </p:txBody>
      </p:sp>
      <p:sp>
        <p:nvSpPr>
          <p:cNvPr id="7" name="TextBox 6"/>
          <p:cNvSpPr txBox="1"/>
          <p:nvPr/>
        </p:nvSpPr>
        <p:spPr>
          <a:xfrm>
            <a:off x="116114" y="1698171"/>
            <a:ext cx="2834622" cy="369332"/>
          </a:xfrm>
          <a:prstGeom prst="rect">
            <a:avLst/>
          </a:prstGeom>
          <a:noFill/>
        </p:spPr>
        <p:txBody>
          <a:bodyPr wrap="none" rtlCol="0">
            <a:spAutoFit/>
          </a:bodyPr>
          <a:lstStyle/>
          <a:p>
            <a:r>
              <a:rPr lang="en-US" b="1"/>
              <a:t>sandipc@cse.iitkgp.ernet.in</a:t>
            </a:r>
            <a:endParaRPr lang="en-US" b="1" dirty="0"/>
          </a:p>
        </p:txBody>
      </p:sp>
      <p:sp>
        <p:nvSpPr>
          <p:cNvPr id="8" name="TextBox 7"/>
          <p:cNvSpPr txBox="1"/>
          <p:nvPr/>
        </p:nvSpPr>
        <p:spPr>
          <a:xfrm>
            <a:off x="8969358" y="1513505"/>
            <a:ext cx="2338141" cy="369332"/>
          </a:xfrm>
          <a:prstGeom prst="rect">
            <a:avLst/>
          </a:prstGeom>
          <a:noFill/>
        </p:spPr>
        <p:txBody>
          <a:bodyPr wrap="none" rtlCol="0">
            <a:spAutoFit/>
          </a:bodyPr>
          <a:lstStyle/>
          <a:p>
            <a:r>
              <a:rPr lang="en-US" b="1" dirty="0" err="1"/>
              <a:t>sukumar@iitg.ernet.in</a:t>
            </a:r>
            <a:endParaRPr lang="en-US" b="1" dirty="0"/>
          </a:p>
        </p:txBody>
      </p:sp>
      <p:sp>
        <p:nvSpPr>
          <p:cNvPr id="9" name="TextBox 8"/>
          <p:cNvSpPr txBox="1"/>
          <p:nvPr/>
        </p:nvSpPr>
        <p:spPr>
          <a:xfrm>
            <a:off x="2979190" y="1698171"/>
            <a:ext cx="1900072" cy="369332"/>
          </a:xfrm>
          <a:prstGeom prst="rect">
            <a:avLst/>
          </a:prstGeom>
          <a:noFill/>
        </p:spPr>
        <p:txBody>
          <a:bodyPr wrap="none" rtlCol="0">
            <a:spAutoFit/>
          </a:bodyPr>
          <a:lstStyle/>
          <a:p>
            <a:r>
              <a:rPr lang="en-US" b="1"/>
              <a:t>cse.iitkgp.ernet.in</a:t>
            </a:r>
            <a:endParaRPr lang="en-US" b="1" dirty="0"/>
          </a:p>
        </p:txBody>
      </p:sp>
      <p:sp>
        <p:nvSpPr>
          <p:cNvPr id="10" name="TextBox 9"/>
          <p:cNvSpPr txBox="1"/>
          <p:nvPr/>
        </p:nvSpPr>
        <p:spPr>
          <a:xfrm>
            <a:off x="6916942" y="2872601"/>
            <a:ext cx="1302151" cy="369332"/>
          </a:xfrm>
          <a:prstGeom prst="rect">
            <a:avLst/>
          </a:prstGeom>
          <a:noFill/>
        </p:spPr>
        <p:txBody>
          <a:bodyPr wrap="none" rtlCol="0">
            <a:spAutoFit/>
          </a:bodyPr>
          <a:lstStyle/>
          <a:p>
            <a:r>
              <a:rPr lang="en-US" b="1"/>
              <a:t>iitg.ernet.in</a:t>
            </a:r>
            <a:endParaRPr lang="en-US" b="1" dirty="0"/>
          </a:p>
        </p:txBody>
      </p:sp>
    </p:spTree>
    <p:extLst>
      <p:ext uri="{BB962C8B-B14F-4D97-AF65-F5344CB8AC3E}">
        <p14:creationId xmlns:p14="http://schemas.microsoft.com/office/powerpoint/2010/main" val="951718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System processes run in the background on mail servers (always available). </a:t>
            </a:r>
          </a:p>
          <a:p>
            <a:endParaRPr lang="en-US" dirty="0"/>
          </a:p>
          <a:p>
            <a:r>
              <a:rPr lang="en-US" dirty="0"/>
              <a:t>Automatically move emails through the system from the originator to the recipient </a:t>
            </a:r>
          </a:p>
          <a:p>
            <a:endParaRPr lang="en-US" dirty="0"/>
          </a:p>
          <a:p>
            <a:r>
              <a:rPr lang="en-US" dirty="0"/>
              <a:t>Uses </a:t>
            </a:r>
            <a:r>
              <a:rPr lang="en-US" b="1" dirty="0"/>
              <a:t>Simple Mail Transfer Protocol (SMTP) </a:t>
            </a:r>
            <a:r>
              <a:rPr lang="mr-IN" dirty="0"/>
              <a:t>–</a:t>
            </a:r>
            <a:r>
              <a:rPr lang="en-US" dirty="0"/>
              <a:t> RFC 821, RFC 5321</a:t>
            </a:r>
          </a:p>
          <a:p>
            <a:endParaRPr lang="en-US" dirty="0"/>
          </a:p>
          <a:p>
            <a:r>
              <a:rPr lang="en-US" dirty="0"/>
              <a:t>Implements </a:t>
            </a:r>
            <a:r>
              <a:rPr lang="en-US" b="1" dirty="0"/>
              <a:t>mailing lists, </a:t>
            </a:r>
            <a:r>
              <a:rPr lang="en-US" dirty="0"/>
              <a:t>an identical copy of message is delivered to everyone in the list (</a:t>
            </a:r>
            <a:r>
              <a:rPr lang="en-US" dirty="0">
                <a:hlinkClick r:id="rId2"/>
              </a:rPr>
              <a:t>btech@iitkgp.ac.in)</a:t>
            </a:r>
            <a:r>
              <a:rPr lang="en-US" dirty="0"/>
              <a:t> </a:t>
            </a:r>
          </a:p>
          <a:p>
            <a:endParaRPr lang="en-US" dirty="0"/>
          </a:p>
          <a:p>
            <a:r>
              <a:rPr lang="en-US" dirty="0"/>
              <a:t>Implements </a:t>
            </a:r>
            <a:r>
              <a:rPr lang="en-US" b="1" dirty="0"/>
              <a:t>Mailboxes</a:t>
            </a:r>
            <a:r>
              <a:rPr lang="en-US" dirty="0"/>
              <a:t>, to store all the emails received for a user</a:t>
            </a:r>
          </a:p>
        </p:txBody>
      </p:sp>
      <p:sp>
        <p:nvSpPr>
          <p:cNvPr id="3" name="Title 2"/>
          <p:cNvSpPr>
            <a:spLocks noGrp="1"/>
          </p:cNvSpPr>
          <p:nvPr>
            <p:ph type="title"/>
          </p:nvPr>
        </p:nvSpPr>
        <p:spPr/>
        <p:txBody>
          <a:bodyPr/>
          <a:lstStyle/>
          <a:p>
            <a:r>
              <a:rPr lang="en-US" dirty="0"/>
              <a:t>Message Transfer Agents</a:t>
            </a:r>
          </a:p>
        </p:txBody>
      </p:sp>
    </p:spTree>
    <p:extLst>
      <p:ext uri="{BB962C8B-B14F-4D97-AF65-F5344CB8AC3E}">
        <p14:creationId xmlns:p14="http://schemas.microsoft.com/office/powerpoint/2010/main" val="2000888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envelope containing message header and message body </a:t>
            </a:r>
          </a:p>
        </p:txBody>
      </p:sp>
      <p:sp>
        <p:nvSpPr>
          <p:cNvPr id="3" name="Title 2"/>
          <p:cNvSpPr>
            <a:spLocks noGrp="1"/>
          </p:cNvSpPr>
          <p:nvPr>
            <p:ph type="title"/>
          </p:nvPr>
        </p:nvSpPr>
        <p:spPr/>
        <p:txBody>
          <a:bodyPr/>
          <a:lstStyle/>
          <a:p>
            <a:r>
              <a:rPr lang="en-US" dirty="0"/>
              <a:t>Message Format (RFC 5322)</a:t>
            </a:r>
          </a:p>
        </p:txBody>
      </p:sp>
      <p:pic>
        <p:nvPicPr>
          <p:cNvPr id="4" name="Picture 3"/>
          <p:cNvPicPr>
            <a:picLocks noChangeAspect="1"/>
          </p:cNvPicPr>
          <p:nvPr/>
        </p:nvPicPr>
        <p:blipFill>
          <a:blip r:embed="rId2"/>
          <a:stretch>
            <a:fillRect/>
          </a:stretch>
        </p:blipFill>
        <p:spPr>
          <a:xfrm>
            <a:off x="4428671" y="1637735"/>
            <a:ext cx="6340929" cy="4849527"/>
          </a:xfrm>
          <a:prstGeom prst="rect">
            <a:avLst/>
          </a:prstGeom>
        </p:spPr>
      </p:pic>
    </p:spTree>
    <p:extLst>
      <p:ext uri="{BB962C8B-B14F-4D97-AF65-F5344CB8AC3E}">
        <p14:creationId xmlns:p14="http://schemas.microsoft.com/office/powerpoint/2010/main" val="1489130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Header fields (for message transport): </a:t>
            </a:r>
          </a:p>
        </p:txBody>
      </p:sp>
      <p:sp>
        <p:nvSpPr>
          <p:cNvPr id="3" name="Title 2"/>
          <p:cNvSpPr>
            <a:spLocks noGrp="1"/>
          </p:cNvSpPr>
          <p:nvPr>
            <p:ph type="title"/>
          </p:nvPr>
        </p:nvSpPr>
        <p:spPr/>
        <p:txBody>
          <a:bodyPr/>
          <a:lstStyle/>
          <a:p>
            <a:r>
              <a:rPr lang="en-US" dirty="0"/>
              <a:t>The Internet Message Format (RFC 5322)</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0013" y="1799944"/>
            <a:ext cx="9251973" cy="3772918"/>
          </a:xfrm>
          <a:prstGeom prst="rect">
            <a:avLst/>
          </a:prstGeom>
        </p:spPr>
      </p:pic>
    </p:spTree>
    <p:extLst>
      <p:ext uri="{BB962C8B-B14F-4D97-AF65-F5344CB8AC3E}">
        <p14:creationId xmlns:p14="http://schemas.microsoft.com/office/powerpoint/2010/main" val="171787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Header fields (additional fields for message description): </a:t>
            </a:r>
          </a:p>
        </p:txBody>
      </p:sp>
      <p:sp>
        <p:nvSpPr>
          <p:cNvPr id="3" name="Title 2"/>
          <p:cNvSpPr>
            <a:spLocks noGrp="1"/>
          </p:cNvSpPr>
          <p:nvPr>
            <p:ph type="title"/>
          </p:nvPr>
        </p:nvSpPr>
        <p:spPr/>
        <p:txBody>
          <a:bodyPr/>
          <a:lstStyle/>
          <a:p>
            <a:r>
              <a:rPr lang="en-US" dirty="0"/>
              <a:t>The Internet Message Format (RFC 5322)</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93158" y="2111829"/>
            <a:ext cx="9525000" cy="3695700"/>
          </a:xfrm>
          <a:prstGeom prst="rect">
            <a:avLst/>
          </a:prstGeom>
        </p:spPr>
      </p:pic>
    </p:spTree>
    <p:extLst>
      <p:ext uri="{BB962C8B-B14F-4D97-AF65-F5344CB8AC3E}">
        <p14:creationId xmlns:p14="http://schemas.microsoft.com/office/powerpoint/2010/main" val="95462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Application Layer Interfacing</a:t>
            </a:r>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2762173" y="135573"/>
              <a:ext cx="3427394" cy="862642"/>
            </a:xfrm>
            <a:prstGeom prst="rect">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Name Service</a:t>
              </a:r>
            </a:p>
            <a:p>
              <a:pPr algn="ctr"/>
              <a:r>
                <a:rPr lang="en-US" sz="2800" b="1" dirty="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19" name="Rectangle 18"/>
          <p:cNvSpPr/>
          <p:nvPr/>
        </p:nvSpPr>
        <p:spPr>
          <a:xfrm>
            <a:off x="3121250"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Web</a:t>
            </a:r>
          </a:p>
          <a:p>
            <a:pPr algn="ctr"/>
            <a:r>
              <a:rPr lang="en-US" sz="2800" b="1" dirty="0"/>
              <a:t>(HTTP)</a:t>
            </a:r>
          </a:p>
        </p:txBody>
      </p:sp>
      <p:sp>
        <p:nvSpPr>
          <p:cNvPr id="20" name="Rectangle 19"/>
          <p:cNvSpPr/>
          <p:nvPr/>
        </p:nvSpPr>
        <p:spPr>
          <a:xfrm>
            <a:off x="5914573" y="1098717"/>
            <a:ext cx="3006486"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Email</a:t>
            </a:r>
          </a:p>
          <a:p>
            <a:pPr algn="ctr"/>
            <a:r>
              <a:rPr lang="en-US" sz="2800" b="1" dirty="0"/>
              <a:t>(SMTP, POP, IMAP)</a:t>
            </a:r>
          </a:p>
        </p:txBody>
      </p:sp>
      <p:sp>
        <p:nvSpPr>
          <p:cNvPr id="21" name="Rectangle 20"/>
          <p:cNvSpPr/>
          <p:nvPr/>
        </p:nvSpPr>
        <p:spPr>
          <a:xfrm>
            <a:off x="9371002" y="1107108"/>
            <a:ext cx="2400083"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File Transfer</a:t>
            </a:r>
          </a:p>
          <a:p>
            <a:pPr algn="ctr"/>
            <a:r>
              <a:rPr lang="en-US" sz="2800" b="1" dirty="0"/>
              <a:t>(FTP)</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p14="http://schemas.microsoft.com/office/powerpoint/2010/main" val="4163324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ARPANET: email consisted exclusively of text messages written in English and expressed in ASCII</a:t>
            </a:r>
          </a:p>
          <a:p>
            <a:endParaRPr lang="en-US" dirty="0"/>
          </a:p>
          <a:p>
            <a:r>
              <a:rPr lang="en-US" dirty="0"/>
              <a:t>MIME: Use multi-language and multimedia contents (audio, image etc.) inside an email. </a:t>
            </a:r>
          </a:p>
          <a:p>
            <a:endParaRPr lang="en-US" dirty="0"/>
          </a:p>
          <a:p>
            <a:r>
              <a:rPr lang="en-US" b="1" dirty="0"/>
              <a:t>Additional message headers for MIME: </a:t>
            </a:r>
          </a:p>
        </p:txBody>
      </p:sp>
      <p:sp>
        <p:nvSpPr>
          <p:cNvPr id="3" name="Title 2"/>
          <p:cNvSpPr>
            <a:spLocks noGrp="1"/>
          </p:cNvSpPr>
          <p:nvPr>
            <p:ph type="title"/>
          </p:nvPr>
        </p:nvSpPr>
        <p:spPr/>
        <p:txBody>
          <a:bodyPr/>
          <a:lstStyle/>
          <a:p>
            <a:r>
              <a:rPr lang="en-US" dirty="0"/>
              <a:t>MIME </a:t>
            </a:r>
            <a:r>
              <a:rPr lang="mr-IN" dirty="0"/>
              <a:t>–</a:t>
            </a:r>
            <a:r>
              <a:rPr lang="en-US" dirty="0"/>
              <a:t> The Multipurpose Internet Mail Extension</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14271" y="4478637"/>
            <a:ext cx="8677729" cy="2257874"/>
          </a:xfrm>
          <a:prstGeom prst="rect">
            <a:avLst/>
          </a:prstGeom>
        </p:spPr>
      </p:pic>
    </p:spTree>
    <p:extLst>
      <p:ext uri="{BB962C8B-B14F-4D97-AF65-F5344CB8AC3E}">
        <p14:creationId xmlns:p14="http://schemas.microsoft.com/office/powerpoint/2010/main" val="105394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Uses SMTP Protocol</a:t>
            </a:r>
          </a:p>
          <a:p>
            <a:endParaRPr lang="en-US" dirty="0"/>
          </a:p>
          <a:p>
            <a:r>
              <a:rPr lang="en-US" dirty="0"/>
              <a:t>Email is delivered by having the sending computer establishing TCP connection to port 25 of the receiving computer. </a:t>
            </a:r>
          </a:p>
        </p:txBody>
      </p:sp>
      <p:sp>
        <p:nvSpPr>
          <p:cNvPr id="3" name="Title 2"/>
          <p:cNvSpPr>
            <a:spLocks noGrp="1"/>
          </p:cNvSpPr>
          <p:nvPr>
            <p:ph type="title"/>
          </p:nvPr>
        </p:nvSpPr>
        <p:spPr/>
        <p:txBody>
          <a:bodyPr/>
          <a:lstStyle/>
          <a:p>
            <a:r>
              <a:rPr lang="en-US" dirty="0"/>
              <a:t>Message Transfer</a:t>
            </a:r>
          </a:p>
        </p:txBody>
      </p:sp>
      <p:sp>
        <p:nvSpPr>
          <p:cNvPr id="4" name="Rectangle 3"/>
          <p:cNvSpPr/>
          <p:nvPr/>
        </p:nvSpPr>
        <p:spPr>
          <a:xfrm>
            <a:off x="3207657" y="3817257"/>
            <a:ext cx="1422400" cy="10740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SMTP Server</a:t>
            </a:r>
          </a:p>
          <a:p>
            <a:pPr algn="ctr"/>
            <a:r>
              <a:rPr lang="en-US" b="1" dirty="0"/>
              <a:t>(Port 25)</a:t>
            </a:r>
          </a:p>
        </p:txBody>
      </p:sp>
      <p:sp>
        <p:nvSpPr>
          <p:cNvPr id="5" name="Rectangle 4"/>
          <p:cNvSpPr/>
          <p:nvPr/>
        </p:nvSpPr>
        <p:spPr>
          <a:xfrm>
            <a:off x="4630057" y="3812343"/>
            <a:ext cx="1422400" cy="10740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a:t>SMTP Client (Port ANY)</a:t>
            </a:r>
            <a:endParaRPr lang="en-US" b="1" dirty="0"/>
          </a:p>
        </p:txBody>
      </p:sp>
      <p:sp>
        <p:nvSpPr>
          <p:cNvPr id="6" name="Rectangle 5"/>
          <p:cNvSpPr/>
          <p:nvPr/>
        </p:nvSpPr>
        <p:spPr>
          <a:xfrm>
            <a:off x="8903275" y="3812343"/>
            <a:ext cx="1422400" cy="10740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SMTP Server</a:t>
            </a:r>
          </a:p>
          <a:p>
            <a:pPr algn="ctr"/>
            <a:r>
              <a:rPr lang="en-US" b="1" dirty="0"/>
              <a:t>(Port 25)</a:t>
            </a:r>
          </a:p>
        </p:txBody>
      </p:sp>
      <p:sp>
        <p:nvSpPr>
          <p:cNvPr id="7" name="Rectangle 6"/>
          <p:cNvSpPr/>
          <p:nvPr/>
        </p:nvSpPr>
        <p:spPr>
          <a:xfrm>
            <a:off x="10325675" y="3807429"/>
            <a:ext cx="1422400" cy="10740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a:t>SMTP Client (Port ANY)</a:t>
            </a:r>
            <a:endParaRPr lang="en-US" b="1" dirty="0"/>
          </a:p>
        </p:txBody>
      </p:sp>
      <p:sp>
        <p:nvSpPr>
          <p:cNvPr id="8" name="Rounded Rectangle 7"/>
          <p:cNvSpPr/>
          <p:nvPr/>
        </p:nvSpPr>
        <p:spPr>
          <a:xfrm>
            <a:off x="188686" y="3655028"/>
            <a:ext cx="1435144" cy="1378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UA </a:t>
            </a:r>
            <a:r>
              <a:rPr lang="mr-IN" b="1" dirty="0"/>
              <a:t>–</a:t>
            </a:r>
            <a:r>
              <a:rPr lang="en-US" b="1" dirty="0"/>
              <a:t> SMTP Client</a:t>
            </a:r>
          </a:p>
          <a:p>
            <a:pPr algn="ctr"/>
            <a:r>
              <a:rPr lang="en-US" b="1" dirty="0"/>
              <a:t>Port ANY</a:t>
            </a:r>
          </a:p>
        </p:txBody>
      </p:sp>
      <p:sp>
        <p:nvSpPr>
          <p:cNvPr id="9" name="Left-Right Arrow 8"/>
          <p:cNvSpPr/>
          <p:nvPr/>
        </p:nvSpPr>
        <p:spPr>
          <a:xfrm>
            <a:off x="1623830" y="4189713"/>
            <a:ext cx="1583827" cy="69177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TCP</a:t>
            </a:r>
          </a:p>
        </p:txBody>
      </p:sp>
      <p:sp>
        <p:nvSpPr>
          <p:cNvPr id="10" name="Left-Right Arrow 9"/>
          <p:cNvSpPr/>
          <p:nvPr/>
        </p:nvSpPr>
        <p:spPr>
          <a:xfrm>
            <a:off x="6047324" y="4179884"/>
            <a:ext cx="2855951" cy="701602"/>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TCP</a:t>
            </a:r>
          </a:p>
        </p:txBody>
      </p:sp>
      <p:sp>
        <p:nvSpPr>
          <p:cNvPr id="11" name="TextBox 10"/>
          <p:cNvSpPr txBox="1"/>
          <p:nvPr/>
        </p:nvSpPr>
        <p:spPr>
          <a:xfrm>
            <a:off x="0" y="5199238"/>
            <a:ext cx="2834622" cy="369332"/>
          </a:xfrm>
          <a:prstGeom prst="rect">
            <a:avLst/>
          </a:prstGeom>
          <a:noFill/>
        </p:spPr>
        <p:txBody>
          <a:bodyPr wrap="none" rtlCol="0">
            <a:spAutoFit/>
          </a:bodyPr>
          <a:lstStyle/>
          <a:p>
            <a:r>
              <a:rPr lang="en-US" b="1"/>
              <a:t>sandipc@cse.iitkgp.ernet.in</a:t>
            </a:r>
            <a:endParaRPr lang="en-US" b="1" dirty="0"/>
          </a:p>
        </p:txBody>
      </p:sp>
      <p:sp>
        <p:nvSpPr>
          <p:cNvPr id="12" name="TextBox 11"/>
          <p:cNvSpPr txBox="1"/>
          <p:nvPr/>
        </p:nvSpPr>
        <p:spPr>
          <a:xfrm>
            <a:off x="3680021" y="5130376"/>
            <a:ext cx="1900072" cy="369332"/>
          </a:xfrm>
          <a:prstGeom prst="rect">
            <a:avLst/>
          </a:prstGeom>
          <a:noFill/>
        </p:spPr>
        <p:txBody>
          <a:bodyPr wrap="none" rtlCol="0">
            <a:spAutoFit/>
          </a:bodyPr>
          <a:lstStyle/>
          <a:p>
            <a:r>
              <a:rPr lang="en-US" b="1"/>
              <a:t>cse.iitkgp.ernet.in</a:t>
            </a:r>
            <a:endParaRPr lang="en-US" b="1" dirty="0"/>
          </a:p>
        </p:txBody>
      </p:sp>
      <p:sp>
        <p:nvSpPr>
          <p:cNvPr id="13" name="TextBox 12"/>
          <p:cNvSpPr txBox="1"/>
          <p:nvPr/>
        </p:nvSpPr>
        <p:spPr>
          <a:xfrm>
            <a:off x="9500485" y="5033885"/>
            <a:ext cx="1302151" cy="369332"/>
          </a:xfrm>
          <a:prstGeom prst="rect">
            <a:avLst/>
          </a:prstGeom>
          <a:noFill/>
        </p:spPr>
        <p:txBody>
          <a:bodyPr wrap="none" rtlCol="0">
            <a:spAutoFit/>
          </a:bodyPr>
          <a:lstStyle/>
          <a:p>
            <a:r>
              <a:rPr lang="en-US" b="1"/>
              <a:t>iitg.ernet.in</a:t>
            </a:r>
            <a:endParaRPr lang="en-US" b="1" dirty="0"/>
          </a:p>
        </p:txBody>
      </p:sp>
      <p:sp>
        <p:nvSpPr>
          <p:cNvPr id="14" name="TextBox 13"/>
          <p:cNvSpPr txBox="1"/>
          <p:nvPr/>
        </p:nvSpPr>
        <p:spPr>
          <a:xfrm>
            <a:off x="1897011" y="3709351"/>
            <a:ext cx="1037463" cy="523220"/>
          </a:xfrm>
          <a:prstGeom prst="rect">
            <a:avLst/>
          </a:prstGeom>
          <a:noFill/>
        </p:spPr>
        <p:txBody>
          <a:bodyPr wrap="none" rtlCol="0">
            <a:spAutoFit/>
          </a:bodyPr>
          <a:lstStyle/>
          <a:p>
            <a:r>
              <a:rPr lang="en-US" sz="2800" b="1" dirty="0"/>
              <a:t>SMTP</a:t>
            </a:r>
          </a:p>
        </p:txBody>
      </p:sp>
      <p:sp>
        <p:nvSpPr>
          <p:cNvPr id="15" name="TextBox 14"/>
          <p:cNvSpPr txBox="1"/>
          <p:nvPr/>
        </p:nvSpPr>
        <p:spPr>
          <a:xfrm>
            <a:off x="6903256" y="3709446"/>
            <a:ext cx="1037463" cy="523220"/>
          </a:xfrm>
          <a:prstGeom prst="rect">
            <a:avLst/>
          </a:prstGeom>
          <a:noFill/>
        </p:spPr>
        <p:txBody>
          <a:bodyPr wrap="none" rtlCol="0">
            <a:spAutoFit/>
          </a:bodyPr>
          <a:lstStyle/>
          <a:p>
            <a:r>
              <a:rPr lang="en-US" sz="2800" b="1" dirty="0"/>
              <a:t>SMTP</a:t>
            </a:r>
          </a:p>
        </p:txBody>
      </p:sp>
    </p:spTree>
    <p:extLst>
      <p:ext uri="{BB962C8B-B14F-4D97-AF65-F5344CB8AC3E}">
        <p14:creationId xmlns:p14="http://schemas.microsoft.com/office/powerpoint/2010/main" val="1690428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Message Transfer (SMTP)</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1743" y="859537"/>
            <a:ext cx="4825262" cy="5998463"/>
          </a:xfrm>
          <a:prstGeom prst="rect">
            <a:avLst/>
          </a:prstGeom>
        </p:spPr>
      </p:pic>
      <p:sp>
        <p:nvSpPr>
          <p:cNvPr id="5" name="TextBox 4"/>
          <p:cNvSpPr txBox="1"/>
          <p:nvPr/>
        </p:nvSpPr>
        <p:spPr>
          <a:xfrm>
            <a:off x="356839" y="5398237"/>
            <a:ext cx="2975429"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1061509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Pull type protocol </a:t>
            </a:r>
            <a:r>
              <a:rPr lang="mr-IN" dirty="0"/>
              <a:t>–</a:t>
            </a:r>
            <a:r>
              <a:rPr lang="en-US" dirty="0"/>
              <a:t> UA at the receiver side pulls the emails from mail server after login. </a:t>
            </a:r>
          </a:p>
          <a:p>
            <a:endParaRPr lang="en-US" dirty="0"/>
          </a:p>
          <a:p>
            <a:r>
              <a:rPr lang="en-US" b="1" dirty="0"/>
              <a:t>Post Office Protocol, Version 3 </a:t>
            </a:r>
            <a:r>
              <a:rPr lang="en-US" dirty="0"/>
              <a:t>(POP3) </a:t>
            </a:r>
            <a:r>
              <a:rPr lang="mr-IN" dirty="0"/>
              <a:t>–</a:t>
            </a:r>
            <a:r>
              <a:rPr lang="en-US" dirty="0"/>
              <a:t> an earlier protocol for email delivery</a:t>
            </a:r>
          </a:p>
          <a:p>
            <a:endParaRPr lang="en-US" b="1" dirty="0"/>
          </a:p>
          <a:p>
            <a:r>
              <a:rPr lang="en-US" b="1" dirty="0"/>
              <a:t>Internet Message Access Protocol, Version 4 </a:t>
            </a:r>
            <a:r>
              <a:rPr lang="en-US" dirty="0"/>
              <a:t>(IMAP v4) </a:t>
            </a:r>
            <a:r>
              <a:rPr lang="mr-IN" dirty="0"/>
              <a:t>–</a:t>
            </a:r>
            <a:r>
              <a:rPr lang="en-US" dirty="0"/>
              <a:t> RFC 3501 </a:t>
            </a:r>
          </a:p>
          <a:p>
            <a:pPr lvl="1"/>
            <a:r>
              <a:rPr lang="en-US" dirty="0"/>
              <a:t>The email server runs an IMAP server at port 143</a:t>
            </a:r>
          </a:p>
          <a:p>
            <a:pPr lvl="1"/>
            <a:r>
              <a:rPr lang="en-US" dirty="0"/>
              <a:t>The user agent runs IMAP client </a:t>
            </a:r>
          </a:p>
          <a:p>
            <a:pPr lvl="1"/>
            <a:r>
              <a:rPr lang="en-US" dirty="0"/>
              <a:t>The client connects to the server and issues mail delivery commands</a:t>
            </a:r>
          </a:p>
        </p:txBody>
      </p:sp>
      <p:sp>
        <p:nvSpPr>
          <p:cNvPr id="3" name="Title 2"/>
          <p:cNvSpPr>
            <a:spLocks noGrp="1"/>
          </p:cNvSpPr>
          <p:nvPr>
            <p:ph type="title"/>
          </p:nvPr>
        </p:nvSpPr>
        <p:spPr/>
        <p:txBody>
          <a:bodyPr/>
          <a:lstStyle/>
          <a:p>
            <a:r>
              <a:rPr lang="en-US" dirty="0"/>
              <a:t>Final Delivery</a:t>
            </a:r>
          </a:p>
        </p:txBody>
      </p:sp>
    </p:spTree>
    <p:extLst>
      <p:ext uri="{BB962C8B-B14F-4D97-AF65-F5344CB8AC3E}">
        <p14:creationId xmlns:p14="http://schemas.microsoft.com/office/powerpoint/2010/main" val="1195629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IMAP (Version 4) Commands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5685" y="902401"/>
            <a:ext cx="4339617" cy="5827486"/>
          </a:xfrm>
          <a:prstGeom prst="rect">
            <a:avLst/>
          </a:prstGeom>
        </p:spPr>
      </p:pic>
    </p:spTree>
    <p:extLst>
      <p:ext uri="{BB962C8B-B14F-4D97-AF65-F5344CB8AC3E}">
        <p14:creationId xmlns:p14="http://schemas.microsoft.com/office/powerpoint/2010/main" val="581302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075355"/>
            <a:ext cx="12192000" cy="27523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 name="Title 2"/>
          <p:cNvSpPr>
            <a:spLocks noGrp="1"/>
          </p:cNvSpPr>
          <p:nvPr>
            <p:ph type="title"/>
          </p:nvPr>
        </p:nvSpPr>
        <p:spPr/>
        <p:txBody>
          <a:bodyPr/>
          <a:lstStyle/>
          <a:p>
            <a:r>
              <a:rPr lang="en-US" dirty="0"/>
              <a:t>Application Layer Interfacing</a:t>
            </a:r>
          </a:p>
        </p:txBody>
      </p:sp>
      <p:sp>
        <p:nvSpPr>
          <p:cNvPr id="16" name="Rectangle 15"/>
          <p:cNvSpPr/>
          <p:nvPr/>
        </p:nvSpPr>
        <p:spPr>
          <a:xfrm>
            <a:off x="101600" y="2260659"/>
            <a:ext cx="2529453" cy="229325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UDP</a:t>
            </a:r>
          </a:p>
        </p:txBody>
      </p:sp>
      <p:sp>
        <p:nvSpPr>
          <p:cNvPr id="10" name="Rectangle 9"/>
          <p:cNvSpPr/>
          <p:nvPr/>
        </p:nvSpPr>
        <p:spPr>
          <a:xfrm>
            <a:off x="261257" y="2496268"/>
            <a:ext cx="2264229" cy="11177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a:t>End to end packet delivery</a:t>
            </a:r>
          </a:p>
        </p:txBody>
      </p:sp>
      <p:sp>
        <p:nvSpPr>
          <p:cNvPr id="17" name="Rectangle 16"/>
          <p:cNvSpPr/>
          <p:nvPr/>
        </p:nvSpPr>
        <p:spPr>
          <a:xfrm>
            <a:off x="2592783" y="2259518"/>
            <a:ext cx="9468588" cy="2293257"/>
          </a:xfrm>
          <a:prstGeom prst="rect">
            <a:avLst/>
          </a:prstGeom>
          <a:solidFill>
            <a:schemeClr val="accent1">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sz="3200" b="1" dirty="0"/>
              <a:t>                          TCP</a:t>
            </a:r>
          </a:p>
        </p:txBody>
      </p:sp>
      <p:sp>
        <p:nvSpPr>
          <p:cNvPr id="11" name="Rectangle 10"/>
          <p:cNvSpPr/>
          <p:nvPr/>
        </p:nvSpPr>
        <p:spPr>
          <a:xfrm>
            <a:off x="2631053" y="2477023"/>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Connection Establishment</a:t>
            </a:r>
          </a:p>
        </p:txBody>
      </p:sp>
      <p:sp>
        <p:nvSpPr>
          <p:cNvPr id="12" name="Rectangle 11"/>
          <p:cNvSpPr/>
          <p:nvPr/>
        </p:nvSpPr>
        <p:spPr>
          <a:xfrm>
            <a:off x="5000849"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Reliable Data Delivery</a:t>
            </a:r>
            <a:endParaRPr lang="en-US" sz="2400" b="1" dirty="0"/>
          </a:p>
        </p:txBody>
      </p:sp>
      <p:sp>
        <p:nvSpPr>
          <p:cNvPr id="13" name="Rectangle 12"/>
          <p:cNvSpPr/>
          <p:nvPr/>
        </p:nvSpPr>
        <p:spPr>
          <a:xfrm>
            <a:off x="7370645" y="2469670"/>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Flow and Congestion Control</a:t>
            </a:r>
          </a:p>
        </p:txBody>
      </p:sp>
      <p:sp>
        <p:nvSpPr>
          <p:cNvPr id="14" name="Rectangle 13"/>
          <p:cNvSpPr/>
          <p:nvPr/>
        </p:nvSpPr>
        <p:spPr>
          <a:xfrm>
            <a:off x="9740441" y="2469669"/>
            <a:ext cx="2264229" cy="11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Ordered Packet Delivery</a:t>
            </a:r>
          </a:p>
        </p:txBody>
      </p:sp>
      <p:grpSp>
        <p:nvGrpSpPr>
          <p:cNvPr id="4" name="Group 3"/>
          <p:cNvGrpSpPr/>
          <p:nvPr/>
        </p:nvGrpSpPr>
        <p:grpSpPr>
          <a:xfrm>
            <a:off x="155690" y="1095145"/>
            <a:ext cx="7190041" cy="4699675"/>
            <a:chOff x="2762173" y="135573"/>
            <a:chExt cx="10398828" cy="4192036"/>
          </a:xfrm>
        </p:grpSpPr>
        <p:sp>
          <p:nvSpPr>
            <p:cNvPr id="7" name="Rectangle 6"/>
            <p:cNvSpPr/>
            <p:nvPr/>
          </p:nvSpPr>
          <p:spPr>
            <a:xfrm>
              <a:off x="10141755" y="3464967"/>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Network</a:t>
              </a:r>
            </a:p>
          </p:txBody>
        </p:sp>
        <p:sp>
          <p:nvSpPr>
            <p:cNvPr id="8" name="Rectangle 7"/>
            <p:cNvSpPr/>
            <p:nvPr/>
          </p:nvSpPr>
          <p:spPr>
            <a:xfrm>
              <a:off x="10141755" y="2602324"/>
              <a:ext cx="3019246"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a:t>Transport</a:t>
              </a:r>
              <a:endParaRPr lang="en-US" sz="2800" b="1" dirty="0"/>
            </a:p>
          </p:txBody>
        </p:sp>
        <p:sp>
          <p:nvSpPr>
            <p:cNvPr id="9" name="Rectangle 8"/>
            <p:cNvSpPr/>
            <p:nvPr/>
          </p:nvSpPr>
          <p:spPr>
            <a:xfrm>
              <a:off x="2762173" y="135573"/>
              <a:ext cx="3427394" cy="86264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Name Service</a:t>
              </a:r>
            </a:p>
            <a:p>
              <a:pPr algn="ctr"/>
              <a:r>
                <a:rPr lang="en-US" sz="2800" b="1" dirty="0"/>
                <a:t>(DNS)</a:t>
              </a:r>
            </a:p>
          </p:txBody>
        </p:sp>
      </p:grpSp>
      <p:sp>
        <p:nvSpPr>
          <p:cNvPr id="18" name="Rectangle 17"/>
          <p:cNvSpPr/>
          <p:nvPr/>
        </p:nvSpPr>
        <p:spPr>
          <a:xfrm>
            <a:off x="5254025" y="5794821"/>
            <a:ext cx="2087592"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Data Link</a:t>
            </a:r>
          </a:p>
        </p:txBody>
      </p:sp>
      <p:sp>
        <p:nvSpPr>
          <p:cNvPr id="19" name="Rectangle 18"/>
          <p:cNvSpPr/>
          <p:nvPr/>
        </p:nvSpPr>
        <p:spPr>
          <a:xfrm>
            <a:off x="3121250" y="1107108"/>
            <a:ext cx="2343380"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Web</a:t>
            </a:r>
          </a:p>
          <a:p>
            <a:pPr algn="ctr"/>
            <a:r>
              <a:rPr lang="en-US" sz="2800" b="1" dirty="0"/>
              <a:t>(HTTP)</a:t>
            </a:r>
          </a:p>
        </p:txBody>
      </p:sp>
      <p:sp>
        <p:nvSpPr>
          <p:cNvPr id="20" name="Rectangle 19"/>
          <p:cNvSpPr/>
          <p:nvPr/>
        </p:nvSpPr>
        <p:spPr>
          <a:xfrm>
            <a:off x="5914573" y="1098717"/>
            <a:ext cx="3006486" cy="96710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Email</a:t>
            </a:r>
          </a:p>
          <a:p>
            <a:pPr algn="ctr"/>
            <a:r>
              <a:rPr lang="en-US" sz="2800" b="1" dirty="0"/>
              <a:t>(SMTP, POP, IMAP)</a:t>
            </a:r>
          </a:p>
        </p:txBody>
      </p:sp>
      <p:sp>
        <p:nvSpPr>
          <p:cNvPr id="21" name="Rectangle 20"/>
          <p:cNvSpPr/>
          <p:nvPr/>
        </p:nvSpPr>
        <p:spPr>
          <a:xfrm>
            <a:off x="9371002" y="1107108"/>
            <a:ext cx="2400083" cy="967105"/>
          </a:xfrm>
          <a:prstGeom prst="rect">
            <a:avLst/>
          </a:prstGeom>
          <a:solidFill>
            <a:schemeClr val="bg1">
              <a:lumMod val="6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t>File Transfer</a:t>
            </a:r>
          </a:p>
          <a:p>
            <a:pPr algn="ctr"/>
            <a:r>
              <a:rPr lang="en-US" sz="2800" b="1" dirty="0"/>
              <a:t>(FTP)</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1307" y="695004"/>
            <a:ext cx="1105410" cy="110541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6176" y="869070"/>
            <a:ext cx="1191671" cy="673418"/>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0087" y="192814"/>
            <a:ext cx="1226457" cy="1226457"/>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65" y="329680"/>
            <a:ext cx="1047127" cy="918029"/>
          </a:xfrm>
          <a:prstGeom prst="rect">
            <a:avLst/>
          </a:prstGeom>
        </p:spPr>
      </p:pic>
    </p:spTree>
    <p:extLst>
      <p:ext uri="{BB962C8B-B14F-4D97-AF65-F5344CB8AC3E}">
        <p14:creationId xmlns:p14="http://schemas.microsoft.com/office/powerpoint/2010/main" val="943835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Is built on a client-server model (RFC 959)</a:t>
            </a:r>
          </a:p>
          <a:p>
            <a:pPr lvl="1"/>
            <a:r>
              <a:rPr lang="en-US" dirty="0"/>
              <a:t>The client requests for the file or send the file to the server</a:t>
            </a:r>
          </a:p>
          <a:p>
            <a:pPr lvl="1"/>
            <a:r>
              <a:rPr lang="en-US" dirty="0"/>
              <a:t>The server responses with the file data or store the file at the file server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Works in two modes </a:t>
            </a:r>
            <a:r>
              <a:rPr lang="mr-IN" dirty="0"/>
              <a:t>–</a:t>
            </a:r>
            <a:r>
              <a:rPr lang="en-US" dirty="0"/>
              <a:t> </a:t>
            </a:r>
            <a:r>
              <a:rPr lang="en-US" b="1" dirty="0"/>
              <a:t>Active and Passive</a:t>
            </a:r>
            <a:endParaRPr lang="en-US" dirty="0"/>
          </a:p>
        </p:txBody>
      </p:sp>
      <p:sp>
        <p:nvSpPr>
          <p:cNvPr id="3" name="Title 2"/>
          <p:cNvSpPr>
            <a:spLocks noGrp="1"/>
          </p:cNvSpPr>
          <p:nvPr>
            <p:ph type="title"/>
          </p:nvPr>
        </p:nvSpPr>
        <p:spPr/>
        <p:txBody>
          <a:bodyPr/>
          <a:lstStyle/>
          <a:p>
            <a:r>
              <a:rPr lang="en-US" dirty="0"/>
              <a:t>File Transfer Protocol (FTP)</a:t>
            </a:r>
          </a:p>
        </p:txBody>
      </p:sp>
      <p:sp>
        <p:nvSpPr>
          <p:cNvPr id="4" name="Rectangle 3"/>
          <p:cNvSpPr/>
          <p:nvPr/>
        </p:nvSpPr>
        <p:spPr>
          <a:xfrm>
            <a:off x="7072313" y="2857500"/>
            <a:ext cx="2400300" cy="1443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File Server </a:t>
            </a:r>
          </a:p>
          <a:p>
            <a:pPr algn="ctr"/>
            <a:r>
              <a:rPr lang="en-US" b="1" dirty="0"/>
              <a:t>(FTP Server)</a:t>
            </a:r>
          </a:p>
        </p:txBody>
      </p:sp>
      <p:sp>
        <p:nvSpPr>
          <p:cNvPr id="5" name="Rectangle 4"/>
          <p:cNvSpPr/>
          <p:nvPr/>
        </p:nvSpPr>
        <p:spPr>
          <a:xfrm>
            <a:off x="781051" y="2857500"/>
            <a:ext cx="2400300" cy="14430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User</a:t>
            </a:r>
          </a:p>
          <a:p>
            <a:pPr algn="ctr"/>
            <a:r>
              <a:rPr lang="en-US" b="1" dirty="0"/>
              <a:t>(FTP Client)</a:t>
            </a:r>
          </a:p>
        </p:txBody>
      </p:sp>
      <p:sp>
        <p:nvSpPr>
          <p:cNvPr id="6" name="Right Arrow 5"/>
          <p:cNvSpPr/>
          <p:nvPr/>
        </p:nvSpPr>
        <p:spPr>
          <a:xfrm>
            <a:off x="3181351" y="3071813"/>
            <a:ext cx="3890962"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3181351" y="3443288"/>
            <a:ext cx="3890962" cy="1357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a:off x="3181351" y="3812343"/>
            <a:ext cx="3890962" cy="38818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4423736" y="2772628"/>
            <a:ext cx="1344279" cy="369332"/>
          </a:xfrm>
          <a:prstGeom prst="rect">
            <a:avLst/>
          </a:prstGeom>
          <a:noFill/>
        </p:spPr>
        <p:txBody>
          <a:bodyPr wrap="none" rtlCol="0">
            <a:spAutoFit/>
          </a:bodyPr>
          <a:lstStyle/>
          <a:p>
            <a:r>
              <a:rPr lang="en-US" b="1" dirty="0"/>
              <a:t>File Request</a:t>
            </a:r>
          </a:p>
        </p:txBody>
      </p:sp>
      <p:sp>
        <p:nvSpPr>
          <p:cNvPr id="13" name="TextBox 12"/>
          <p:cNvSpPr txBox="1"/>
          <p:nvPr/>
        </p:nvSpPr>
        <p:spPr>
          <a:xfrm>
            <a:off x="4203718" y="3181389"/>
            <a:ext cx="2128211" cy="369332"/>
          </a:xfrm>
          <a:prstGeom prst="rect">
            <a:avLst/>
          </a:prstGeom>
          <a:noFill/>
        </p:spPr>
        <p:txBody>
          <a:bodyPr wrap="none" rtlCol="0">
            <a:spAutoFit/>
          </a:bodyPr>
          <a:lstStyle/>
          <a:p>
            <a:r>
              <a:rPr lang="en-US" b="1"/>
              <a:t>File Response Status</a:t>
            </a:r>
            <a:endParaRPr lang="en-US" b="1" dirty="0"/>
          </a:p>
        </p:txBody>
      </p:sp>
      <p:sp>
        <p:nvSpPr>
          <p:cNvPr id="14" name="TextBox 13"/>
          <p:cNvSpPr txBox="1"/>
          <p:nvPr/>
        </p:nvSpPr>
        <p:spPr>
          <a:xfrm>
            <a:off x="4541438" y="3594378"/>
            <a:ext cx="1020536" cy="369332"/>
          </a:xfrm>
          <a:prstGeom prst="rect">
            <a:avLst/>
          </a:prstGeom>
          <a:noFill/>
        </p:spPr>
        <p:txBody>
          <a:bodyPr wrap="none" rtlCol="0">
            <a:spAutoFit/>
          </a:bodyPr>
          <a:lstStyle/>
          <a:p>
            <a:r>
              <a:rPr lang="en-US" b="1"/>
              <a:t>File Data</a:t>
            </a:r>
            <a:endParaRPr lang="en-US" b="1" dirty="0"/>
          </a:p>
        </p:txBody>
      </p:sp>
    </p:spTree>
    <p:extLst>
      <p:ext uri="{BB962C8B-B14F-4D97-AF65-F5344CB8AC3E}">
        <p14:creationId xmlns:p14="http://schemas.microsoft.com/office/powerpoint/2010/main" val="877632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Active and Passive Modes of File Transfer</a:t>
            </a:r>
          </a:p>
        </p:txBody>
      </p:sp>
      <p:pic>
        <p:nvPicPr>
          <p:cNvPr id="4" name="Picture 3"/>
          <p:cNvPicPr>
            <a:picLocks noChangeAspect="1"/>
          </p:cNvPicPr>
          <p:nvPr/>
        </p:nvPicPr>
        <p:blipFill>
          <a:blip r:embed="rId2"/>
          <a:stretch>
            <a:fillRect/>
          </a:stretch>
        </p:blipFill>
        <p:spPr>
          <a:xfrm>
            <a:off x="4725987" y="1040946"/>
            <a:ext cx="7466013" cy="5599510"/>
          </a:xfrm>
          <a:prstGeom prst="rect">
            <a:avLst/>
          </a:prstGeom>
        </p:spPr>
      </p:pic>
      <p:sp>
        <p:nvSpPr>
          <p:cNvPr id="5" name="TextBox 4"/>
          <p:cNvSpPr txBox="1"/>
          <p:nvPr/>
        </p:nvSpPr>
        <p:spPr>
          <a:xfrm>
            <a:off x="328612" y="1728788"/>
            <a:ext cx="4643437" cy="2308324"/>
          </a:xfrm>
          <a:prstGeom prst="rect">
            <a:avLst/>
          </a:prstGeom>
          <a:noFill/>
        </p:spPr>
        <p:txBody>
          <a:bodyPr wrap="square" rtlCol="0">
            <a:spAutoFit/>
          </a:bodyPr>
          <a:lstStyle/>
          <a:p>
            <a:r>
              <a:rPr lang="en-US" sz="2400" dirty="0"/>
              <a:t>FTP server uses two different ports:</a:t>
            </a:r>
          </a:p>
          <a:p>
            <a:r>
              <a:rPr lang="en-US" sz="2400" b="1" dirty="0"/>
              <a:t>Port 21 (Command or Control Port): </a:t>
            </a:r>
            <a:r>
              <a:rPr lang="en-US" sz="2400" dirty="0"/>
              <a:t>For command message transfer</a:t>
            </a:r>
          </a:p>
          <a:p>
            <a:r>
              <a:rPr lang="en-US" sz="2400" b="1" dirty="0"/>
              <a:t>Port 20 or Client assigned (Data Port): </a:t>
            </a:r>
            <a:r>
              <a:rPr lang="en-US" sz="2400" dirty="0"/>
              <a:t>For data transfer</a:t>
            </a:r>
            <a:endParaRPr lang="en-US" sz="2400" b="1" dirty="0"/>
          </a:p>
        </p:txBody>
      </p:sp>
      <p:sp>
        <p:nvSpPr>
          <p:cNvPr id="6" name="TextBox 5"/>
          <p:cNvSpPr txBox="1"/>
          <p:nvPr/>
        </p:nvSpPr>
        <p:spPr>
          <a:xfrm>
            <a:off x="2971800" y="6041809"/>
            <a:ext cx="9042347" cy="369332"/>
          </a:xfrm>
          <a:prstGeom prst="rect">
            <a:avLst/>
          </a:prstGeom>
          <a:noFill/>
        </p:spPr>
        <p:txBody>
          <a:bodyPr wrap="none" rtlCol="0">
            <a:spAutoFit/>
          </a:bodyPr>
          <a:lstStyle/>
          <a:p>
            <a:r>
              <a:rPr lang="en-US" b="1" dirty="0"/>
              <a:t>Image Source: http://</a:t>
            </a:r>
            <a:r>
              <a:rPr lang="en-US" b="1" dirty="0" err="1"/>
              <a:t>henrydu.com</a:t>
            </a:r>
            <a:r>
              <a:rPr lang="en-US" b="1" dirty="0"/>
              <a:t>/blog/how-to/ftp-active-mode-vs-passive-mode-106.html</a:t>
            </a:r>
          </a:p>
        </p:txBody>
      </p:sp>
    </p:spTree>
    <p:extLst>
      <p:ext uri="{BB962C8B-B14F-4D97-AF65-F5344CB8AC3E}">
        <p14:creationId xmlns:p14="http://schemas.microsoft.com/office/powerpoint/2010/main" val="1053553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Specifically to avoid busy waiting, and keep the command channel lightweight. </a:t>
            </a:r>
          </a:p>
          <a:p>
            <a:endParaRPr lang="en-US" dirty="0"/>
          </a:p>
          <a:p>
            <a:r>
              <a:rPr lang="en-US" b="1" dirty="0"/>
              <a:t>You can always use a multiplexing between command/control and data, </a:t>
            </a:r>
            <a:r>
              <a:rPr lang="en-US" b="1" dirty="0">
                <a:solidFill>
                  <a:srgbClr val="FF0000"/>
                </a:solidFill>
              </a:rPr>
              <a:t>but</a:t>
            </a:r>
            <a:r>
              <a:rPr lang="en-US" b="1" dirty="0"/>
              <a:t> </a:t>
            </a:r>
            <a:r>
              <a:rPr lang="en-US" dirty="0"/>
              <a:t>FTP is used for large file transfer; if command channel is used for data transfer as well, the commands for other clients may experience a higher queuing delay while one client is being served. </a:t>
            </a:r>
          </a:p>
          <a:p>
            <a:endParaRPr lang="en-US" dirty="0"/>
          </a:p>
          <a:p>
            <a:r>
              <a:rPr lang="en-US" dirty="0"/>
              <a:t>The clients can continue sending and receiving control information while data transfer is being take place</a:t>
            </a:r>
          </a:p>
        </p:txBody>
      </p:sp>
      <p:sp>
        <p:nvSpPr>
          <p:cNvPr id="3" name="Title 2"/>
          <p:cNvSpPr>
            <a:spLocks noGrp="1"/>
          </p:cNvSpPr>
          <p:nvPr>
            <p:ph type="title"/>
          </p:nvPr>
        </p:nvSpPr>
        <p:spPr/>
        <p:txBody>
          <a:bodyPr/>
          <a:lstStyle/>
          <a:p>
            <a:r>
              <a:rPr lang="en-US" dirty="0"/>
              <a:t>Why There are Two Channels </a:t>
            </a:r>
            <a:r>
              <a:rPr lang="mr-IN" dirty="0"/>
              <a:t>–</a:t>
            </a:r>
            <a:r>
              <a:rPr lang="en-US" dirty="0"/>
              <a:t> Command Channel and Data Channel</a:t>
            </a:r>
          </a:p>
        </p:txBody>
      </p:sp>
    </p:spTree>
    <p:extLst>
      <p:ext uri="{BB962C8B-B14F-4D97-AF65-F5344CB8AC3E}">
        <p14:creationId xmlns:p14="http://schemas.microsoft.com/office/powerpoint/2010/main" val="1620663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Why There are Two Modes in FTP?</a:t>
            </a:r>
            <a:endParaRPr lang="en-US" dirty="0"/>
          </a:p>
        </p:txBody>
      </p:sp>
      <p:pic>
        <p:nvPicPr>
          <p:cNvPr id="4" name="Picture 3"/>
          <p:cNvPicPr>
            <a:picLocks noChangeAspect="1"/>
          </p:cNvPicPr>
          <p:nvPr/>
        </p:nvPicPr>
        <p:blipFill>
          <a:blip r:embed="rId2"/>
          <a:stretch>
            <a:fillRect/>
          </a:stretch>
        </p:blipFill>
        <p:spPr>
          <a:xfrm>
            <a:off x="4725987" y="1040946"/>
            <a:ext cx="7466013" cy="5599510"/>
          </a:xfrm>
          <a:prstGeom prst="rect">
            <a:avLst/>
          </a:prstGeom>
        </p:spPr>
      </p:pic>
      <p:sp>
        <p:nvSpPr>
          <p:cNvPr id="2" name="Rectangle 1"/>
          <p:cNvSpPr/>
          <p:nvPr/>
        </p:nvSpPr>
        <p:spPr>
          <a:xfrm>
            <a:off x="5886450" y="3271838"/>
            <a:ext cx="1771650" cy="585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269714" y="1040946"/>
            <a:ext cx="4630898" cy="1938992"/>
          </a:xfrm>
          <a:prstGeom prst="rect">
            <a:avLst/>
          </a:prstGeom>
          <a:noFill/>
        </p:spPr>
        <p:txBody>
          <a:bodyPr wrap="square" rtlCol="0">
            <a:spAutoFit/>
          </a:bodyPr>
          <a:lstStyle/>
          <a:p>
            <a:r>
              <a:rPr lang="en-US" sz="2400" b="1" dirty="0"/>
              <a:t>Active Mode: </a:t>
            </a:r>
            <a:r>
              <a:rPr lang="en-US" sz="2400" dirty="0"/>
              <a:t>Client informs the port number where it is listening, and the server initiates the TCP connection to that port (TCP server is running at the client side)</a:t>
            </a:r>
          </a:p>
        </p:txBody>
      </p:sp>
      <p:sp>
        <p:nvSpPr>
          <p:cNvPr id="7" name="TextBox 6"/>
          <p:cNvSpPr txBox="1"/>
          <p:nvPr/>
        </p:nvSpPr>
        <p:spPr>
          <a:xfrm>
            <a:off x="3907631" y="5867758"/>
            <a:ext cx="7500937" cy="954107"/>
          </a:xfrm>
          <a:prstGeom prst="rect">
            <a:avLst/>
          </a:prstGeom>
          <a:noFill/>
        </p:spPr>
        <p:txBody>
          <a:bodyPr wrap="square" rtlCol="0">
            <a:spAutoFit/>
          </a:bodyPr>
          <a:lstStyle/>
          <a:p>
            <a:r>
              <a:rPr lang="en-US" sz="2800" b="1" dirty="0">
                <a:solidFill>
                  <a:srgbClr val="FF0000"/>
                </a:solidFill>
              </a:rPr>
              <a:t>What If the client </a:t>
            </a:r>
            <a:r>
              <a:rPr lang="en-US" sz="2800" b="1">
                <a:solidFill>
                  <a:srgbClr val="FF0000"/>
                </a:solidFill>
              </a:rPr>
              <a:t>is behind a firewall and can not accept a connection?</a:t>
            </a:r>
          </a:p>
        </p:txBody>
      </p:sp>
    </p:spTree>
    <p:extLst>
      <p:ext uri="{BB962C8B-B14F-4D97-AF65-F5344CB8AC3E}">
        <p14:creationId xmlns:p14="http://schemas.microsoft.com/office/powerpoint/2010/main" val="205135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Assign </a:t>
            </a:r>
            <a:r>
              <a:rPr lang="en-US" b="1" dirty="0"/>
              <a:t>Unique names </a:t>
            </a:r>
            <a:r>
              <a:rPr lang="en-US" dirty="0"/>
              <a:t>to an IP address (machine interface)</a:t>
            </a:r>
          </a:p>
          <a:p>
            <a:endParaRPr lang="en-US" dirty="0"/>
          </a:p>
          <a:p>
            <a:r>
              <a:rPr lang="en-US" dirty="0"/>
              <a:t>ARPANET </a:t>
            </a:r>
            <a:r>
              <a:rPr lang="mr-IN" dirty="0"/>
              <a:t>–</a:t>
            </a:r>
            <a:r>
              <a:rPr lang="en-US" dirty="0"/>
              <a:t> a file </a:t>
            </a:r>
            <a:r>
              <a:rPr lang="en-US" i="1" dirty="0" err="1"/>
              <a:t>hosts.txt</a:t>
            </a:r>
            <a:r>
              <a:rPr lang="en-US" dirty="0"/>
              <a:t> listed all the computer names and their IP addresses. </a:t>
            </a:r>
          </a:p>
          <a:p>
            <a:endParaRPr lang="en-US" dirty="0"/>
          </a:p>
          <a:p>
            <a:r>
              <a:rPr lang="en-US" dirty="0"/>
              <a:t>Resolve the host name conflicts over the Internet </a:t>
            </a:r>
            <a:r>
              <a:rPr lang="mr-IN" dirty="0"/>
              <a:t>–</a:t>
            </a:r>
            <a:r>
              <a:rPr lang="en-US" dirty="0"/>
              <a:t> a naming hierarchy needs to be managed</a:t>
            </a:r>
          </a:p>
          <a:p>
            <a:pPr lvl="1"/>
            <a:r>
              <a:rPr lang="en-US" dirty="0"/>
              <a:t>Rooted at an organization </a:t>
            </a:r>
            <a:r>
              <a:rPr lang="en-US" b="1" dirty="0"/>
              <a:t>Internet Corporation for Assigned Names and Numbers (ICANN)</a:t>
            </a:r>
            <a:r>
              <a:rPr lang="en-US" dirty="0"/>
              <a:t> </a:t>
            </a:r>
            <a:endParaRPr lang="en-US" b="1" dirty="0"/>
          </a:p>
        </p:txBody>
      </p:sp>
      <p:sp>
        <p:nvSpPr>
          <p:cNvPr id="3" name="Title 2"/>
          <p:cNvSpPr>
            <a:spLocks noGrp="1"/>
          </p:cNvSpPr>
          <p:nvPr>
            <p:ph type="title"/>
          </p:nvPr>
        </p:nvSpPr>
        <p:spPr/>
        <p:txBody>
          <a:bodyPr/>
          <a:lstStyle/>
          <a:p>
            <a:r>
              <a:rPr lang="en-US" dirty="0"/>
              <a:t>Domain Name System (DNS)</a:t>
            </a:r>
          </a:p>
        </p:txBody>
      </p:sp>
    </p:spTree>
    <p:extLst>
      <p:ext uri="{BB962C8B-B14F-4D97-AF65-F5344CB8AC3E}">
        <p14:creationId xmlns:p14="http://schemas.microsoft.com/office/powerpoint/2010/main" val="28221724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Why There are Two Modes in FTP?</a:t>
            </a:r>
            <a:endParaRPr lang="en-US" dirty="0"/>
          </a:p>
        </p:txBody>
      </p:sp>
      <p:pic>
        <p:nvPicPr>
          <p:cNvPr id="4" name="Picture 3"/>
          <p:cNvPicPr>
            <a:picLocks noChangeAspect="1"/>
          </p:cNvPicPr>
          <p:nvPr/>
        </p:nvPicPr>
        <p:blipFill>
          <a:blip r:embed="rId2"/>
          <a:stretch>
            <a:fillRect/>
          </a:stretch>
        </p:blipFill>
        <p:spPr>
          <a:xfrm>
            <a:off x="4725987" y="1040946"/>
            <a:ext cx="7466013" cy="5599510"/>
          </a:xfrm>
          <a:prstGeom prst="rect">
            <a:avLst/>
          </a:prstGeom>
        </p:spPr>
      </p:pic>
      <p:sp>
        <p:nvSpPr>
          <p:cNvPr id="2" name="Rectangle 1"/>
          <p:cNvSpPr/>
          <p:nvPr/>
        </p:nvSpPr>
        <p:spPr>
          <a:xfrm>
            <a:off x="9356885" y="3254914"/>
            <a:ext cx="1771650" cy="5857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p:cNvSpPr txBox="1"/>
          <p:nvPr/>
        </p:nvSpPr>
        <p:spPr>
          <a:xfrm>
            <a:off x="269714" y="1040946"/>
            <a:ext cx="4630898" cy="4154984"/>
          </a:xfrm>
          <a:prstGeom prst="rect">
            <a:avLst/>
          </a:prstGeom>
          <a:noFill/>
        </p:spPr>
        <p:txBody>
          <a:bodyPr wrap="square" rtlCol="0">
            <a:spAutoFit/>
          </a:bodyPr>
          <a:lstStyle/>
          <a:p>
            <a:r>
              <a:rPr lang="en-US" sz="2400" b="1" dirty="0"/>
              <a:t>Passive Mode: </a:t>
            </a:r>
            <a:r>
              <a:rPr lang="en-US" sz="2400" dirty="0"/>
              <a:t>The server selects a random port, and the client initiates a TCP connection to that server port. </a:t>
            </a:r>
          </a:p>
          <a:p>
            <a:endParaRPr lang="en-US" sz="2400" b="1" dirty="0"/>
          </a:p>
          <a:p>
            <a:r>
              <a:rPr lang="en-US" sz="2400" b="1" dirty="0"/>
              <a:t>The server can serve multiple clients </a:t>
            </a:r>
            <a:r>
              <a:rPr lang="en-US" sz="2400" dirty="0"/>
              <a:t>at different server data ports through different threads.</a:t>
            </a:r>
          </a:p>
          <a:p>
            <a:endParaRPr lang="en-US" sz="2400" dirty="0"/>
          </a:p>
          <a:p>
            <a:r>
              <a:rPr lang="en-US" sz="2400" dirty="0"/>
              <a:t>The clients always initiate the command and the data transfer.  </a:t>
            </a:r>
            <a:endParaRPr lang="en-US" sz="2400" b="1" dirty="0"/>
          </a:p>
        </p:txBody>
      </p:sp>
      <p:sp>
        <p:nvSpPr>
          <p:cNvPr id="5" name="TextBox 4"/>
          <p:cNvSpPr txBox="1"/>
          <p:nvPr/>
        </p:nvSpPr>
        <p:spPr>
          <a:xfrm>
            <a:off x="2971800" y="6041809"/>
            <a:ext cx="9042347" cy="369332"/>
          </a:xfrm>
          <a:prstGeom prst="rect">
            <a:avLst/>
          </a:prstGeom>
          <a:noFill/>
        </p:spPr>
        <p:txBody>
          <a:bodyPr wrap="none" rtlCol="0">
            <a:spAutoFit/>
          </a:bodyPr>
          <a:lstStyle/>
          <a:p>
            <a:r>
              <a:rPr lang="en-US" b="1" dirty="0"/>
              <a:t>Image Source: http://</a:t>
            </a:r>
            <a:r>
              <a:rPr lang="en-US" b="1" dirty="0" err="1"/>
              <a:t>henrydu.com</a:t>
            </a:r>
            <a:r>
              <a:rPr lang="en-US" b="1" dirty="0"/>
              <a:t>/blog/how-to/ftp-active-mode-vs-passive-mode-106.html</a:t>
            </a:r>
          </a:p>
        </p:txBody>
      </p:sp>
    </p:spTree>
    <p:extLst>
      <p:ext uri="{BB962C8B-B14F-4D97-AF65-F5344CB8AC3E}">
        <p14:creationId xmlns:p14="http://schemas.microsoft.com/office/powerpoint/2010/main" val="1772376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Stream mode</a:t>
            </a:r>
            <a:r>
              <a:rPr lang="en-US" dirty="0"/>
              <a:t>: Data is sent as a continuous stream, relieving FTP from doing any processing. Rather, all processing is left up to TCP. No End-of-file indicator is needed, unless the data is divided into records.</a:t>
            </a:r>
          </a:p>
          <a:p>
            <a:endParaRPr lang="en-US" dirty="0"/>
          </a:p>
          <a:p>
            <a:r>
              <a:rPr lang="en-US" b="1" dirty="0"/>
              <a:t>Block mode: </a:t>
            </a:r>
            <a:r>
              <a:rPr lang="en-US" dirty="0"/>
              <a:t>FTP breaks the data into several blocks (block header, byte count, and data field) and then passes it on to TCP.</a:t>
            </a:r>
            <a:endParaRPr lang="en-US" baseline="30000" dirty="0"/>
          </a:p>
          <a:p>
            <a:endParaRPr lang="en-US" dirty="0"/>
          </a:p>
          <a:p>
            <a:r>
              <a:rPr lang="en-US" b="1" dirty="0"/>
              <a:t>Compressed mode</a:t>
            </a:r>
            <a:r>
              <a:rPr lang="en-US" dirty="0"/>
              <a:t>: Data is compressed using a simple algorithm (usually run-length encoding).</a:t>
            </a:r>
          </a:p>
          <a:p>
            <a:endParaRPr lang="en-US" dirty="0"/>
          </a:p>
        </p:txBody>
      </p:sp>
      <p:sp>
        <p:nvSpPr>
          <p:cNvPr id="3" name="Title 2"/>
          <p:cNvSpPr>
            <a:spLocks noGrp="1"/>
          </p:cNvSpPr>
          <p:nvPr>
            <p:ph type="title"/>
          </p:nvPr>
        </p:nvSpPr>
        <p:spPr/>
        <p:txBody>
          <a:bodyPr/>
          <a:lstStyle/>
          <a:p>
            <a:r>
              <a:rPr lang="en-US" dirty="0"/>
              <a:t>FTP Data Transfer Modes</a:t>
            </a:r>
          </a:p>
        </p:txBody>
      </p:sp>
      <p:sp>
        <p:nvSpPr>
          <p:cNvPr id="4" name="TextBox 3"/>
          <p:cNvSpPr txBox="1"/>
          <p:nvPr/>
        </p:nvSpPr>
        <p:spPr>
          <a:xfrm>
            <a:off x="5957888" y="6302596"/>
            <a:ext cx="1912703" cy="369332"/>
          </a:xfrm>
          <a:prstGeom prst="rect">
            <a:avLst/>
          </a:prstGeom>
          <a:noFill/>
        </p:spPr>
        <p:txBody>
          <a:bodyPr wrap="none" rtlCol="0">
            <a:spAutoFit/>
          </a:bodyPr>
          <a:lstStyle/>
          <a:p>
            <a:r>
              <a:rPr lang="en-US" b="1"/>
              <a:t>Source: Wikipedia</a:t>
            </a:r>
          </a:p>
        </p:txBody>
      </p:sp>
    </p:spTree>
    <p:extLst>
      <p:ext uri="{BB962C8B-B14F-4D97-AF65-F5344CB8AC3E}">
        <p14:creationId xmlns:p14="http://schemas.microsoft.com/office/powerpoint/2010/main" val="1047837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FTP Sample Commands and Response Codes</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48000" y="881308"/>
            <a:ext cx="9144000" cy="5595257"/>
          </a:xfrm>
          <a:prstGeom prst="rect">
            <a:avLst/>
          </a:prstGeom>
        </p:spPr>
      </p:pic>
    </p:spTree>
    <p:extLst>
      <p:ext uri="{BB962C8B-B14F-4D97-AF65-F5344CB8AC3E}">
        <p14:creationId xmlns:p14="http://schemas.microsoft.com/office/powerpoint/2010/main" val="12164257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6839" y="5843588"/>
            <a:ext cx="11552663" cy="643674"/>
          </a:xfrm>
        </p:spPr>
        <p:txBody>
          <a:bodyPr/>
          <a:lstStyle/>
          <a:p>
            <a:pPr algn="r"/>
            <a:r>
              <a:rPr lang="en-US" sz="3200" b="1" dirty="0">
                <a:solidFill>
                  <a:srgbClr val="92D050"/>
                </a:solidFill>
              </a:rPr>
              <a:t>Next, we’ll go for the Transport Layer </a:t>
            </a:r>
            <a:r>
              <a:rPr lang="mr-IN" sz="3200" b="1" dirty="0">
                <a:solidFill>
                  <a:srgbClr val="92D050"/>
                </a:solidFill>
              </a:rPr>
              <a:t>…</a:t>
            </a:r>
            <a:r>
              <a:rPr lang="en-US" sz="3200" b="1" dirty="0">
                <a:solidFill>
                  <a:srgbClr val="92D050"/>
                </a:solidFill>
              </a:rPr>
              <a:t>.</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4500" y="1302503"/>
            <a:ext cx="8043863" cy="4144527"/>
          </a:xfrm>
          <a:prstGeom prst="rect">
            <a:avLst/>
          </a:prstGeom>
        </p:spPr>
      </p:pic>
    </p:spTree>
    <p:extLst>
      <p:ext uri="{BB962C8B-B14F-4D97-AF65-F5344CB8AC3E}">
        <p14:creationId xmlns:p14="http://schemas.microsoft.com/office/powerpoint/2010/main" val="149772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DNS Name Space</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0900" y="986972"/>
            <a:ext cx="9129216" cy="3797850"/>
          </a:xfrm>
          <a:prstGeom prst="rect">
            <a:avLst/>
          </a:prstGeom>
        </p:spPr>
      </p:pic>
      <p:sp>
        <p:nvSpPr>
          <p:cNvPr id="5" name="Content Placeholder 1"/>
          <p:cNvSpPr>
            <a:spLocks noGrp="1"/>
          </p:cNvSpPr>
          <p:nvPr>
            <p:ph idx="1"/>
          </p:nvPr>
        </p:nvSpPr>
        <p:spPr>
          <a:xfrm>
            <a:off x="319668" y="4912257"/>
            <a:ext cx="11552663" cy="1517572"/>
          </a:xfrm>
        </p:spPr>
        <p:txBody>
          <a:bodyPr/>
          <a:lstStyle/>
          <a:p>
            <a:r>
              <a:rPr lang="en-US" dirty="0"/>
              <a:t>The top level domains are run by </a:t>
            </a:r>
            <a:r>
              <a:rPr lang="en-US" b="1" dirty="0"/>
              <a:t>registrars</a:t>
            </a:r>
            <a:r>
              <a:rPr lang="en-US" dirty="0"/>
              <a:t> appointed by ICANN</a:t>
            </a:r>
          </a:p>
          <a:p>
            <a:r>
              <a:rPr lang="en-US" dirty="0"/>
              <a:t>Name registrar for India (.in domain): </a:t>
            </a:r>
            <a:r>
              <a:rPr lang="en-US" b="1" dirty="0" err="1"/>
              <a:t>registry.in</a:t>
            </a:r>
            <a:r>
              <a:rPr lang="en-US" b="1" dirty="0"/>
              <a:t> </a:t>
            </a:r>
            <a:r>
              <a:rPr lang="en-US" dirty="0"/>
              <a:t>(National Internet Exchange of India </a:t>
            </a:r>
            <a:r>
              <a:rPr lang="mr-IN" dirty="0"/>
              <a:t>–</a:t>
            </a:r>
            <a:r>
              <a:rPr lang="en-US" dirty="0"/>
              <a:t> </a:t>
            </a:r>
            <a:r>
              <a:rPr lang="en-US" b="1" dirty="0"/>
              <a:t>NIXI</a:t>
            </a:r>
            <a:r>
              <a:rPr lang="en-US" dirty="0"/>
              <a:t>) </a:t>
            </a:r>
          </a:p>
        </p:txBody>
      </p:sp>
      <p:sp>
        <p:nvSpPr>
          <p:cNvPr id="6" name="TextBox 5"/>
          <p:cNvSpPr txBox="1"/>
          <p:nvPr/>
        </p:nvSpPr>
        <p:spPr>
          <a:xfrm>
            <a:off x="9260116" y="2302871"/>
            <a:ext cx="2888344" cy="923330"/>
          </a:xfrm>
          <a:prstGeom prst="rect">
            <a:avLst/>
          </a:prstGeom>
          <a:noFill/>
        </p:spPr>
        <p:txBody>
          <a:bodyPr wrap="square" rtlCol="0">
            <a:spAutoFit/>
          </a:bodyPr>
          <a:lstStyle/>
          <a:p>
            <a:r>
              <a:rPr lang="en-US" b="1" dirty="0"/>
              <a:t>Source: Computer Networks (5</a:t>
            </a:r>
            <a:r>
              <a:rPr lang="en-US" b="1" baseline="30000" dirty="0"/>
              <a:t>th</a:t>
            </a:r>
            <a:r>
              <a:rPr lang="en-US" b="1" dirty="0"/>
              <a:t> Edition) by Tanenbaum, </a:t>
            </a:r>
            <a:r>
              <a:rPr lang="en-US" b="1" dirty="0" err="1"/>
              <a:t>Wetherell</a:t>
            </a:r>
            <a:r>
              <a:rPr lang="en-US" b="1" dirty="0"/>
              <a:t> </a:t>
            </a:r>
          </a:p>
        </p:txBody>
      </p:sp>
    </p:spTree>
    <p:extLst>
      <p:ext uri="{BB962C8B-B14F-4D97-AF65-F5344CB8AC3E}">
        <p14:creationId xmlns:p14="http://schemas.microsoft.com/office/powerpoint/2010/main" val="252909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registry.in</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859537"/>
            <a:ext cx="12227213" cy="5221949"/>
          </a:xfrm>
          <a:prstGeom prst="rect">
            <a:avLst/>
          </a:prstGeom>
        </p:spPr>
      </p:pic>
    </p:spTree>
    <p:extLst>
      <p:ext uri="{BB962C8B-B14F-4D97-AF65-F5344CB8AC3E}">
        <p14:creationId xmlns:p14="http://schemas.microsoft.com/office/powerpoint/2010/main" val="99388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Registrars Under </a:t>
            </a:r>
            <a:r>
              <a:rPr lang="en-US" dirty="0" err="1"/>
              <a:t>registry.in</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74700"/>
            <a:ext cx="12192000" cy="5305698"/>
          </a:xfrm>
          <a:prstGeom prst="rect">
            <a:avLst/>
          </a:prstGeom>
        </p:spPr>
      </p:pic>
    </p:spTree>
    <p:extLst>
      <p:ext uri="{BB962C8B-B14F-4D97-AF65-F5344CB8AC3E}">
        <p14:creationId xmlns:p14="http://schemas.microsoft.com/office/powerpoint/2010/main" val="3135074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6954</TotalTime>
  <Words>2830</Words>
  <Application>Microsoft Macintosh PowerPoint</Application>
  <PresentationFormat>Widescreen</PresentationFormat>
  <Paragraphs>454</Paragraphs>
  <Slides>63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Arial Narrow</vt:lpstr>
      <vt:lpstr>Arial Rounded MT Bold</vt:lpstr>
      <vt:lpstr>Calibri</vt:lpstr>
      <vt:lpstr>Consolas</vt:lpstr>
      <vt:lpstr>Mangal</vt:lpstr>
      <vt:lpstr>Office Theme</vt:lpstr>
      <vt:lpstr>CS 31006: Computer Networks – Application Layer</vt:lpstr>
      <vt:lpstr>Protocol Stack Implementation in a Host</vt:lpstr>
      <vt:lpstr>How Application Data Passes Through Different Layers</vt:lpstr>
      <vt:lpstr>Application Layer Interfacing</vt:lpstr>
      <vt:lpstr>Application Layer Interfacing</vt:lpstr>
      <vt:lpstr>Domain Name System (DNS)</vt:lpstr>
      <vt:lpstr>The DNS Name Space</vt:lpstr>
      <vt:lpstr>registry.in</vt:lpstr>
      <vt:lpstr>Registrars Under registry.in</vt:lpstr>
      <vt:lpstr>Elements of DNS (RFC 1034)</vt:lpstr>
      <vt:lpstr>Name Servers</vt:lpstr>
      <vt:lpstr>Elements of DNS (RFC 1034)</vt:lpstr>
      <vt:lpstr>Domain Resource Records</vt:lpstr>
      <vt:lpstr>Domain Resource Records</vt:lpstr>
      <vt:lpstr>Domain Resource Records</vt:lpstr>
      <vt:lpstr>Sample DNS Database</vt:lpstr>
      <vt:lpstr>Name Resolution – Looking Up for the Names</vt:lpstr>
      <vt:lpstr>DNS Packet Structure</vt:lpstr>
      <vt:lpstr>Name Resolution (nslookup)</vt:lpstr>
      <vt:lpstr>Name Resolution (dig)</vt:lpstr>
      <vt:lpstr>Why DNS Uses UDP</vt:lpstr>
      <vt:lpstr>Application Layer Interfacing</vt:lpstr>
      <vt:lpstr>The Web – Hypertext Transfer Protocol (HTTP)</vt:lpstr>
      <vt:lpstr>Differences between HTML Versions</vt:lpstr>
      <vt:lpstr>A History of the Web</vt:lpstr>
      <vt:lpstr>The Web – Architectural Overview</vt:lpstr>
      <vt:lpstr>HTTP – The Client Side</vt:lpstr>
      <vt:lpstr>The Steps When You Click http://cse.iitkgp.ac.in/~sandipc/courses.html</vt:lpstr>
      <vt:lpstr>The Steps When You Click http://cse.iitkgp.ac.in/~sandipc/courses.html</vt:lpstr>
      <vt:lpstr>The Steps When You Click http://cse.iitkgp.ac.in/~sandipc/courses.html</vt:lpstr>
      <vt:lpstr>Uniform Resource Identifier (URI)</vt:lpstr>
      <vt:lpstr>HTTP – The Server Side</vt:lpstr>
      <vt:lpstr>Multi-Threaded Server</vt:lpstr>
      <vt:lpstr>Connections </vt:lpstr>
      <vt:lpstr>Connections</vt:lpstr>
      <vt:lpstr>HTTP Request Methods</vt:lpstr>
      <vt:lpstr>HTTP Request Header Fields (Partial List)</vt:lpstr>
      <vt:lpstr>HTTP Response</vt:lpstr>
      <vt:lpstr>HTTP Response Header Fields (Partial List)</vt:lpstr>
      <vt:lpstr>HTTP Caching</vt:lpstr>
      <vt:lpstr>Dynamic Web Applications</vt:lpstr>
      <vt:lpstr>Cookies</vt:lpstr>
      <vt:lpstr>HTTP Proxy</vt:lpstr>
      <vt:lpstr>Application Layer Interfacing</vt:lpstr>
      <vt:lpstr>Electronic Mails – Architecture and Services</vt:lpstr>
      <vt:lpstr>Message Transfer Agents</vt:lpstr>
      <vt:lpstr>Message Format (RFC 5322)</vt:lpstr>
      <vt:lpstr>The Internet Message Format (RFC 5322)</vt:lpstr>
      <vt:lpstr>The Internet Message Format (RFC 5322)</vt:lpstr>
      <vt:lpstr>MIME – The Multipurpose Internet Mail Extension</vt:lpstr>
      <vt:lpstr>Message Transfer</vt:lpstr>
      <vt:lpstr>Message Transfer (SMTP)</vt:lpstr>
      <vt:lpstr>Final Delivery</vt:lpstr>
      <vt:lpstr>IMAP (Version 4) Commands</vt:lpstr>
      <vt:lpstr>Application Layer Interfacing</vt:lpstr>
      <vt:lpstr>File Transfer Protocol (FTP)</vt:lpstr>
      <vt:lpstr>Active and Passive Modes of File Transfer</vt:lpstr>
      <vt:lpstr>Why There are Two Channels – Command Channel and Data Channel</vt:lpstr>
      <vt:lpstr>Why There are Two Modes in FTP?</vt:lpstr>
      <vt:lpstr>Why There are Two Modes in FTP?</vt:lpstr>
      <vt:lpstr>FTP Data Transfer Modes</vt:lpstr>
      <vt:lpstr>FTP Sample Commands and Response Codes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Sandip</cp:lastModifiedBy>
  <cp:revision>181</cp:revision>
  <dcterms:created xsi:type="dcterms:W3CDTF">2017-09-14T08:48:41Z</dcterms:created>
  <dcterms:modified xsi:type="dcterms:W3CDTF">2020-01-13T18:50:53Z</dcterms:modified>
</cp:coreProperties>
</file>